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8"/>
  </p:notesMasterIdLst>
  <p:sldIdLst>
    <p:sldId id="258" r:id="rId2"/>
    <p:sldId id="265" r:id="rId3"/>
    <p:sldId id="266" r:id="rId4"/>
    <p:sldId id="267" r:id="rId5"/>
    <p:sldId id="274" r:id="rId6"/>
    <p:sldId id="261" r:id="rId7"/>
    <p:sldId id="268" r:id="rId8"/>
    <p:sldId id="276" r:id="rId9"/>
    <p:sldId id="259" r:id="rId10"/>
    <p:sldId id="269" r:id="rId11"/>
    <p:sldId id="262" r:id="rId12"/>
    <p:sldId id="270" r:id="rId13"/>
    <p:sldId id="271" r:id="rId14"/>
    <p:sldId id="260" r:id="rId15"/>
    <p:sldId id="273" r:id="rId16"/>
    <p:sldId id="272"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7477" autoAdjust="0"/>
  </p:normalViewPr>
  <p:slideViewPr>
    <p:cSldViewPr snapToGrid="0">
      <p:cViewPr varScale="1">
        <p:scale>
          <a:sx n="55" d="100"/>
          <a:sy n="55" d="100"/>
        </p:scale>
        <p:origin x="1028"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eelen, BMJG (Bernhard)" userId="8c651d8e-946e-4948-8a64-4c10bca0126f" providerId="ADAL" clId="{37A1FDFD-149F-46E1-BF16-8B367923E6A9}"/>
    <pc:docChg chg="modSld sldOrd">
      <pc:chgData name="Seelen, BMJG (Bernhard)" userId="8c651d8e-946e-4948-8a64-4c10bca0126f" providerId="ADAL" clId="{37A1FDFD-149F-46E1-BF16-8B367923E6A9}" dt="2021-07-01T06:43:40.469" v="56" actId="113"/>
      <pc:docMkLst>
        <pc:docMk/>
      </pc:docMkLst>
      <pc:sldChg chg="addSp modSp mod">
        <pc:chgData name="Seelen, BMJG (Bernhard)" userId="8c651d8e-946e-4948-8a64-4c10bca0126f" providerId="ADAL" clId="{37A1FDFD-149F-46E1-BF16-8B367923E6A9}" dt="2021-07-01T06:42:26.576" v="51" actId="14100"/>
        <pc:sldMkLst>
          <pc:docMk/>
          <pc:sldMk cId="2281509423" sldId="267"/>
        </pc:sldMkLst>
        <pc:picChg chg="add mod">
          <ac:chgData name="Seelen, BMJG (Bernhard)" userId="8c651d8e-946e-4948-8a64-4c10bca0126f" providerId="ADAL" clId="{37A1FDFD-149F-46E1-BF16-8B367923E6A9}" dt="2021-07-01T06:42:22.010" v="50" actId="1076"/>
          <ac:picMkLst>
            <pc:docMk/>
            <pc:sldMk cId="2281509423" sldId="267"/>
            <ac:picMk id="4" creationId="{5332E6D1-D3FA-4BBB-B6B6-9D3BA4D810F1}"/>
          </ac:picMkLst>
        </pc:picChg>
        <pc:picChg chg="add mod">
          <ac:chgData name="Seelen, BMJG (Bernhard)" userId="8c651d8e-946e-4948-8a64-4c10bca0126f" providerId="ADAL" clId="{37A1FDFD-149F-46E1-BF16-8B367923E6A9}" dt="2021-07-01T06:40:22.092" v="41" actId="1076"/>
          <ac:picMkLst>
            <pc:docMk/>
            <pc:sldMk cId="2281509423" sldId="267"/>
            <ac:picMk id="5" creationId="{F0BB0DFE-46F3-4395-9D8C-E42E8AFC0625}"/>
          </ac:picMkLst>
        </pc:picChg>
        <pc:picChg chg="add mod">
          <ac:chgData name="Seelen, BMJG (Bernhard)" userId="8c651d8e-946e-4948-8a64-4c10bca0126f" providerId="ADAL" clId="{37A1FDFD-149F-46E1-BF16-8B367923E6A9}" dt="2021-07-01T06:42:26.576" v="51" actId="14100"/>
          <ac:picMkLst>
            <pc:docMk/>
            <pc:sldMk cId="2281509423" sldId="267"/>
            <ac:picMk id="6" creationId="{9315C8AA-02BB-4093-8F1D-7C6F45BF7254}"/>
          </ac:picMkLst>
        </pc:picChg>
      </pc:sldChg>
      <pc:sldChg chg="addSp modSp mod ord">
        <pc:chgData name="Seelen, BMJG (Bernhard)" userId="8c651d8e-946e-4948-8a64-4c10bca0126f" providerId="ADAL" clId="{37A1FDFD-149F-46E1-BF16-8B367923E6A9}" dt="2021-07-01T06:43:40.469" v="56" actId="113"/>
        <pc:sldMkLst>
          <pc:docMk/>
          <pc:sldMk cId="515537675" sldId="274"/>
        </pc:sldMkLst>
        <pc:spChg chg="mod">
          <ac:chgData name="Seelen, BMJG (Bernhard)" userId="8c651d8e-946e-4948-8a64-4c10bca0126f" providerId="ADAL" clId="{37A1FDFD-149F-46E1-BF16-8B367923E6A9}" dt="2021-07-01T06:43:40.469" v="56" actId="113"/>
          <ac:spMkLst>
            <pc:docMk/>
            <pc:sldMk cId="515537675" sldId="274"/>
            <ac:spMk id="3" creationId="{7A902BEE-AB74-47F9-A537-4A35F9F92496}"/>
          </ac:spMkLst>
        </pc:spChg>
        <pc:picChg chg="add mod">
          <ac:chgData name="Seelen, BMJG (Bernhard)" userId="8c651d8e-946e-4948-8a64-4c10bca0126f" providerId="ADAL" clId="{37A1FDFD-149F-46E1-BF16-8B367923E6A9}" dt="2021-07-01T06:43:25.958" v="55" actId="14100"/>
          <ac:picMkLst>
            <pc:docMk/>
            <pc:sldMk cId="515537675" sldId="274"/>
            <ac:picMk id="4" creationId="{E6F48446-8819-4FB2-9FBF-B8560F85A38C}"/>
          </ac:picMkLst>
        </pc:picChg>
      </pc:sldChg>
    </pc:docChg>
  </pc:docChgLst>
  <pc:docChgLst>
    <pc:chgData name="Seelen, BMJG (Bernhard)" userId="8c651d8e-946e-4948-8a64-4c10bca0126f" providerId="ADAL" clId="{A44C2789-29E6-4DD2-BAC9-293A7941DFAC}"/>
    <pc:docChg chg="custSel addSld delSld modSld">
      <pc:chgData name="Seelen, BMJG (Bernhard)" userId="8c651d8e-946e-4948-8a64-4c10bca0126f" providerId="ADAL" clId="{A44C2789-29E6-4DD2-BAC9-293A7941DFAC}" dt="2021-06-14T14:13:45.804" v="201" actId="1076"/>
      <pc:docMkLst>
        <pc:docMk/>
      </pc:docMkLst>
      <pc:sldChg chg="del">
        <pc:chgData name="Seelen, BMJG (Bernhard)" userId="8c651d8e-946e-4948-8a64-4c10bca0126f" providerId="ADAL" clId="{A44C2789-29E6-4DD2-BAC9-293A7941DFAC}" dt="2021-06-14T14:05:14.669" v="3" actId="47"/>
        <pc:sldMkLst>
          <pc:docMk/>
          <pc:sldMk cId="2476028094" sldId="256"/>
        </pc:sldMkLst>
      </pc:sldChg>
      <pc:sldChg chg="del">
        <pc:chgData name="Seelen, BMJG (Bernhard)" userId="8c651d8e-946e-4948-8a64-4c10bca0126f" providerId="ADAL" clId="{A44C2789-29E6-4DD2-BAC9-293A7941DFAC}" dt="2021-06-14T14:05:10.453" v="0" actId="47"/>
        <pc:sldMkLst>
          <pc:docMk/>
          <pc:sldMk cId="318398459" sldId="257"/>
        </pc:sldMkLst>
      </pc:sldChg>
      <pc:sldChg chg="del">
        <pc:chgData name="Seelen, BMJG (Bernhard)" userId="8c651d8e-946e-4948-8a64-4c10bca0126f" providerId="ADAL" clId="{A44C2789-29E6-4DD2-BAC9-293A7941DFAC}" dt="2021-06-14T14:05:11.255" v="1" actId="47"/>
        <pc:sldMkLst>
          <pc:docMk/>
          <pc:sldMk cId="1254975292" sldId="263"/>
        </pc:sldMkLst>
      </pc:sldChg>
      <pc:sldChg chg="del">
        <pc:chgData name="Seelen, BMJG (Bernhard)" userId="8c651d8e-946e-4948-8a64-4c10bca0126f" providerId="ADAL" clId="{A44C2789-29E6-4DD2-BAC9-293A7941DFAC}" dt="2021-06-14T14:05:11.863" v="2" actId="47"/>
        <pc:sldMkLst>
          <pc:docMk/>
          <pc:sldMk cId="3067944793" sldId="264"/>
        </pc:sldMkLst>
      </pc:sldChg>
      <pc:sldChg chg="modSp add mod">
        <pc:chgData name="Seelen, BMJG (Bernhard)" userId="8c651d8e-946e-4948-8a64-4c10bca0126f" providerId="ADAL" clId="{A44C2789-29E6-4DD2-BAC9-293A7941DFAC}" dt="2021-06-14T14:13:45.804" v="201" actId="1076"/>
        <pc:sldMkLst>
          <pc:docMk/>
          <pc:sldMk cId="3097217225" sldId="276"/>
        </pc:sldMkLst>
        <pc:spChg chg="mod">
          <ac:chgData name="Seelen, BMJG (Bernhard)" userId="8c651d8e-946e-4948-8a64-4c10bca0126f" providerId="ADAL" clId="{A44C2789-29E6-4DD2-BAC9-293A7941DFAC}" dt="2021-06-14T14:13:45.804" v="201" actId="1076"/>
          <ac:spMkLst>
            <pc:docMk/>
            <pc:sldMk cId="3097217225" sldId="276"/>
            <ac:spMk id="3" creationId="{BC871EC7-26AF-4CC6-8058-671D7E81E3CC}"/>
          </ac:spMkLst>
        </pc:spChg>
      </pc:sldChg>
    </pc:docChg>
  </pc:docChgLst>
  <pc:docChgLst>
    <pc:chgData name="Seelen, BMJG (Bernhard)" userId="8c651d8e-946e-4948-8a64-4c10bca0126f" providerId="ADAL" clId="{2415FFCC-9D8F-400A-90B7-5B5DC5B487D6}"/>
    <pc:docChg chg="custSel modSld">
      <pc:chgData name="Seelen, BMJG (Bernhard)" userId="8c651d8e-946e-4948-8a64-4c10bca0126f" providerId="ADAL" clId="{2415FFCC-9D8F-400A-90B7-5B5DC5B487D6}" dt="2021-10-18T09:46:16.300" v="46" actId="20577"/>
      <pc:docMkLst>
        <pc:docMk/>
      </pc:docMkLst>
      <pc:sldChg chg="modSp mod">
        <pc:chgData name="Seelen, BMJG (Bernhard)" userId="8c651d8e-946e-4948-8a64-4c10bca0126f" providerId="ADAL" clId="{2415FFCC-9D8F-400A-90B7-5B5DC5B487D6}" dt="2021-10-18T09:46:16.300" v="46" actId="20577"/>
        <pc:sldMkLst>
          <pc:docMk/>
          <pc:sldMk cId="3097217225" sldId="276"/>
        </pc:sldMkLst>
        <pc:spChg chg="mod">
          <ac:chgData name="Seelen, BMJG (Bernhard)" userId="8c651d8e-946e-4948-8a64-4c10bca0126f" providerId="ADAL" clId="{2415FFCC-9D8F-400A-90B7-5B5DC5B487D6}" dt="2021-10-18T09:46:16.300" v="46" actId="20577"/>
          <ac:spMkLst>
            <pc:docMk/>
            <pc:sldMk cId="3097217225" sldId="276"/>
            <ac:spMk id="3" creationId="{BC871EC7-26AF-4CC6-8058-671D7E81E3CC}"/>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9756E5-0E60-4CDB-83EA-956DF74BC757}" type="datetimeFigureOut">
              <a:rPr lang="nl-NL" smtClean="0"/>
              <a:t>18-10-2021</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B6B11B-4DC6-4790-9213-AD33045CD06A}" type="slidenum">
              <a:rPr lang="nl-NL" smtClean="0"/>
              <a:t>‹nr.›</a:t>
            </a:fld>
            <a:endParaRPr lang="nl-NL"/>
          </a:p>
        </p:txBody>
      </p:sp>
    </p:spTree>
    <p:extLst>
      <p:ext uri="{BB962C8B-B14F-4D97-AF65-F5344CB8AC3E}">
        <p14:creationId xmlns:p14="http://schemas.microsoft.com/office/powerpoint/2010/main" val="1406170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nl-NL"/>
              <a:t>Klik om stijl te bewerken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nl-NL"/>
              <a:t>Klik om stijl te bewerken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B61BEF0D-F0BB-DE4B-95CE-6DB70DBA9567}" type="datetimeFigureOut">
              <a:rPr lang="en-US" dirty="0"/>
              <a:pPr/>
              <a:t>10/18/2021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nl-NL"/>
              <a:t>Klik om stijl te bewerken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Tekststijl van het model bewerken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B61BEF0D-F0BB-DE4B-95CE-6DB70DBA9567}" type="datetimeFigureOut">
              <a:rPr lang="en-US" dirty="0"/>
              <a:pPr/>
              <a:t>10/18/2021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nl-NL"/>
              <a:t>Klik om stijl te bewerken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B61BEF0D-F0BB-DE4B-95CE-6DB70DBA9567}" type="datetimeFigureOut">
              <a:rPr lang="en-US" dirty="0"/>
              <a:pPr/>
              <a:t>10/18/2021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Offerte naamkaartj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nl-NL"/>
              <a:t>Klik om stijl te bewerken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Tekststijl van het model bewerken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B61BEF0D-F0BB-DE4B-95CE-6DB70DBA9567}" type="datetimeFigureOut">
              <a:rPr lang="en-US" dirty="0"/>
              <a:pPr/>
              <a:t>10/18/2021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Waar of onwaar">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nl-NL"/>
              <a:t>Klik om stijl te bewerken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Tekststijl van het model bewerken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B61BEF0D-F0BB-DE4B-95CE-6DB70DBA9567}" type="datetimeFigureOut">
              <a:rPr lang="en-US" dirty="0"/>
              <a:pPr/>
              <a:t>10/18/2021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10/18/2021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‹nr.›</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nl-NL"/>
              <a:t>Klik om stijl te bewerken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dirty="0"/>
              <a:t>10/18/2021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dirty="0"/>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nl-NL"/>
              <a:t>Klik om stijl te bewerken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B61BEF0D-F0BB-DE4B-95CE-6DB70DBA9567}" type="datetimeFigureOut">
              <a:rPr lang="en-US" dirty="0"/>
              <a:pPr/>
              <a:t>10/18/2021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dirty="0"/>
              <a:t>10/18/2021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a:t>Klik om stijl te bewerken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10/18/2021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10/18/2021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10/18/2021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nl-NL"/>
              <a:t>Klik om stijl te bewerken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nl-NL"/>
              <a:t>Tekststijl van het model bewerken</a:t>
            </a:r>
          </a:p>
        </p:txBody>
      </p:sp>
      <p:sp>
        <p:nvSpPr>
          <p:cNvPr id="5" name="Date Placeholder 4"/>
          <p:cNvSpPr>
            <a:spLocks noGrp="1"/>
          </p:cNvSpPr>
          <p:nvPr>
            <p:ph type="dt" sz="half" idx="10"/>
          </p:nvPr>
        </p:nvSpPr>
        <p:spPr/>
        <p:txBody>
          <a:bodyPr/>
          <a:lstStyle/>
          <a:p>
            <a:fld id="{42A54C80-263E-416B-A8E0-580EDEADCBDC}" type="datetimeFigureOut">
              <a:rPr lang="en-US" dirty="0"/>
              <a:t>10/18/2021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nl-NL"/>
              <a:t>Klik om stijl te bewerken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‹nr.›</a:t>
            </a:fld>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10/18/2021</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nl-NL"/>
              <a:t>Klik om stijl te bewerken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10/18/2021</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‹nr.›</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5" r:id="rId2"/>
    <p:sldLayoutId id="2147483651" r:id="rId3"/>
    <p:sldLayoutId id="2147483666" r:id="rId4"/>
    <p:sldLayoutId id="2147483653" r:id="rId5"/>
    <p:sldLayoutId id="2147483654" r:id="rId6"/>
    <p:sldLayoutId id="2147483655" r:id="rId7"/>
    <p:sldLayoutId id="2147483667" r:id="rId8"/>
    <p:sldLayoutId id="2147483657" r:id="rId9"/>
    <p:sldLayoutId id="2147483660" r:id="rId10"/>
    <p:sldLayoutId id="2147483661" r:id="rId11"/>
    <p:sldLayoutId id="2147483662" r:id="rId12"/>
    <p:sldLayoutId id="2147483663" r:id="rId13"/>
    <p:sldLayoutId id="2147483664" r:id="rId14"/>
    <p:sldLayoutId id="2147483668"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C27A97E-E90C-4C97-8E25-F01E1EFA9994}"/>
              </a:ext>
            </a:extLst>
          </p:cNvPr>
          <p:cNvSpPr>
            <a:spLocks noGrp="1"/>
          </p:cNvSpPr>
          <p:nvPr>
            <p:ph type="title"/>
          </p:nvPr>
        </p:nvSpPr>
        <p:spPr/>
        <p:txBody>
          <a:bodyPr/>
          <a:lstStyle/>
          <a:p>
            <a:r>
              <a:rPr lang="nl-NL" dirty="0"/>
              <a:t>2.2 Sta je in je recht?</a:t>
            </a:r>
          </a:p>
        </p:txBody>
      </p:sp>
      <p:sp>
        <p:nvSpPr>
          <p:cNvPr id="3" name="Tijdelijke aanduiding voor inhoud 2">
            <a:extLst>
              <a:ext uri="{FF2B5EF4-FFF2-40B4-BE49-F238E27FC236}">
                <a16:creationId xmlns:a16="http://schemas.microsoft.com/office/drawing/2014/main" id="{2943168D-7F23-458F-8BEF-BC8440F11919}"/>
              </a:ext>
            </a:extLst>
          </p:cNvPr>
          <p:cNvSpPr>
            <a:spLocks noGrp="1"/>
          </p:cNvSpPr>
          <p:nvPr>
            <p:ph idx="1"/>
          </p:nvPr>
        </p:nvSpPr>
        <p:spPr/>
        <p:txBody>
          <a:bodyPr/>
          <a:lstStyle/>
          <a:p>
            <a:r>
              <a:rPr lang="nl-NL" dirty="0"/>
              <a:t>Consumentenrecht</a:t>
            </a:r>
          </a:p>
          <a:p>
            <a:r>
              <a:rPr lang="nl-NL" dirty="0"/>
              <a:t>Deugdelijk product</a:t>
            </a:r>
          </a:p>
          <a:p>
            <a:r>
              <a:rPr lang="nl-NL" dirty="0"/>
              <a:t>Warenwet</a:t>
            </a:r>
          </a:p>
          <a:p>
            <a:r>
              <a:rPr lang="nl-NL" dirty="0"/>
              <a:t>Wet koop op afstand</a:t>
            </a:r>
          </a:p>
          <a:p>
            <a:r>
              <a:rPr lang="nl-NL" dirty="0"/>
              <a:t>Colportagewet</a:t>
            </a:r>
          </a:p>
          <a:p>
            <a:r>
              <a:rPr lang="nl-NL" dirty="0"/>
              <a:t>Wet productaansprakelijkheid</a:t>
            </a:r>
          </a:p>
        </p:txBody>
      </p:sp>
    </p:spTree>
    <p:extLst>
      <p:ext uri="{BB962C8B-B14F-4D97-AF65-F5344CB8AC3E}">
        <p14:creationId xmlns:p14="http://schemas.microsoft.com/office/powerpoint/2010/main" val="352652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B657A7-49D6-4F24-BCA2-48252185B96C}"/>
              </a:ext>
            </a:extLst>
          </p:cNvPr>
          <p:cNvSpPr>
            <a:spLocks noGrp="1"/>
          </p:cNvSpPr>
          <p:nvPr>
            <p:ph type="title"/>
          </p:nvPr>
        </p:nvSpPr>
        <p:spPr/>
        <p:txBody>
          <a:bodyPr/>
          <a:lstStyle/>
          <a:p>
            <a:r>
              <a:rPr lang="en-US" dirty="0" err="1"/>
              <a:t>Woningmarkt</a:t>
            </a:r>
            <a:endParaRPr lang="nl-NL" dirty="0"/>
          </a:p>
        </p:txBody>
      </p:sp>
      <p:sp>
        <p:nvSpPr>
          <p:cNvPr id="3" name="Tijdelijke aanduiding voor inhoud 2">
            <a:extLst>
              <a:ext uri="{FF2B5EF4-FFF2-40B4-BE49-F238E27FC236}">
                <a16:creationId xmlns:a16="http://schemas.microsoft.com/office/drawing/2014/main" id="{8004E989-8629-43DE-9EDE-DC4A9C70D4A3}"/>
              </a:ext>
            </a:extLst>
          </p:cNvPr>
          <p:cNvSpPr>
            <a:spLocks noGrp="1"/>
          </p:cNvSpPr>
          <p:nvPr>
            <p:ph idx="1"/>
          </p:nvPr>
        </p:nvSpPr>
        <p:spPr/>
        <p:txBody>
          <a:bodyPr/>
          <a:lstStyle/>
          <a:p>
            <a:pPr marL="0" indent="0">
              <a:buNone/>
            </a:pPr>
            <a:r>
              <a:rPr lang="nl-NL" dirty="0"/>
              <a:t>De </a:t>
            </a:r>
            <a:r>
              <a:rPr lang="nl-NL" i="1" dirty="0"/>
              <a:t>woningmarkt </a:t>
            </a:r>
            <a:r>
              <a:rPr lang="nl-NL" dirty="0"/>
              <a:t>bestaat uit de totale vraag naar woningen en het totale aanbod van woningen. </a:t>
            </a:r>
          </a:p>
          <a:p>
            <a:endParaRPr lang="nl-NL" dirty="0"/>
          </a:p>
          <a:p>
            <a:pPr marL="0" indent="0">
              <a:buNone/>
            </a:pPr>
            <a:r>
              <a:rPr lang="nl-NL" dirty="0"/>
              <a:t>De woningmarkt kun je weer verdelen in de markt voor huurwoningen en de markt voor koopwoningen.</a:t>
            </a:r>
            <a:endParaRPr lang="nl-NL" altLang="nl-NL" dirty="0">
              <a:latin typeface="Corbel" panose="020B0503020204020204" pitchFamily="34" charset="0"/>
            </a:endParaRPr>
          </a:p>
          <a:p>
            <a:endParaRPr lang="nl-NL" dirty="0"/>
          </a:p>
        </p:txBody>
      </p:sp>
    </p:spTree>
    <p:extLst>
      <p:ext uri="{BB962C8B-B14F-4D97-AF65-F5344CB8AC3E}">
        <p14:creationId xmlns:p14="http://schemas.microsoft.com/office/powerpoint/2010/main" val="23789901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440C88-4774-4695-AE0D-62800511D4F3}"/>
              </a:ext>
            </a:extLst>
          </p:cNvPr>
          <p:cNvSpPr>
            <a:spLocks noGrp="1"/>
          </p:cNvSpPr>
          <p:nvPr>
            <p:ph type="title"/>
          </p:nvPr>
        </p:nvSpPr>
        <p:spPr/>
        <p:txBody>
          <a:bodyPr/>
          <a:lstStyle/>
          <a:p>
            <a:r>
              <a:rPr lang="en-US" dirty="0" err="1"/>
              <a:t>Huren</a:t>
            </a:r>
            <a:r>
              <a:rPr lang="en-US" dirty="0"/>
              <a:t> of </a:t>
            </a:r>
            <a:r>
              <a:rPr lang="en-US" dirty="0" err="1"/>
              <a:t>kopen</a:t>
            </a:r>
            <a:r>
              <a:rPr lang="en-US" dirty="0"/>
              <a:t>?</a:t>
            </a:r>
            <a:endParaRPr lang="nl-NL" dirty="0"/>
          </a:p>
        </p:txBody>
      </p:sp>
      <p:graphicFrame>
        <p:nvGraphicFramePr>
          <p:cNvPr id="4" name="Tijdelijke aanduiding voor inhoud 3">
            <a:extLst>
              <a:ext uri="{FF2B5EF4-FFF2-40B4-BE49-F238E27FC236}">
                <a16:creationId xmlns:a16="http://schemas.microsoft.com/office/drawing/2014/main" id="{CE0B0D33-E8D5-423F-BA0E-12DE7F9CAEAB}"/>
              </a:ext>
            </a:extLst>
          </p:cNvPr>
          <p:cNvGraphicFramePr>
            <a:graphicFrameLocks noGrp="1"/>
          </p:cNvGraphicFramePr>
          <p:nvPr>
            <p:ph idx="1"/>
            <p:extLst>
              <p:ext uri="{D42A27DB-BD31-4B8C-83A1-F6EECF244321}">
                <p14:modId xmlns:p14="http://schemas.microsoft.com/office/powerpoint/2010/main" val="311114870"/>
              </p:ext>
            </p:extLst>
          </p:nvPr>
        </p:nvGraphicFramePr>
        <p:xfrm>
          <a:off x="247226" y="1386840"/>
          <a:ext cx="11697548" cy="5318760"/>
        </p:xfrm>
        <a:graphic>
          <a:graphicData uri="http://schemas.openxmlformats.org/drawingml/2006/table">
            <a:tbl>
              <a:tblPr firstRow="1" bandRow="1">
                <a:tableStyleId>{5C22544A-7EE6-4342-B048-85BDC9FD1C3A}</a:tableStyleId>
              </a:tblPr>
              <a:tblGrid>
                <a:gridCol w="2924387">
                  <a:extLst>
                    <a:ext uri="{9D8B030D-6E8A-4147-A177-3AD203B41FA5}">
                      <a16:colId xmlns:a16="http://schemas.microsoft.com/office/drawing/2014/main" val="4061372692"/>
                    </a:ext>
                  </a:extLst>
                </a:gridCol>
                <a:gridCol w="2924387">
                  <a:extLst>
                    <a:ext uri="{9D8B030D-6E8A-4147-A177-3AD203B41FA5}">
                      <a16:colId xmlns:a16="http://schemas.microsoft.com/office/drawing/2014/main" val="3117651487"/>
                    </a:ext>
                  </a:extLst>
                </a:gridCol>
                <a:gridCol w="2924387">
                  <a:extLst>
                    <a:ext uri="{9D8B030D-6E8A-4147-A177-3AD203B41FA5}">
                      <a16:colId xmlns:a16="http://schemas.microsoft.com/office/drawing/2014/main" val="1729493717"/>
                    </a:ext>
                  </a:extLst>
                </a:gridCol>
                <a:gridCol w="2924387">
                  <a:extLst>
                    <a:ext uri="{9D8B030D-6E8A-4147-A177-3AD203B41FA5}">
                      <a16:colId xmlns:a16="http://schemas.microsoft.com/office/drawing/2014/main" val="1555808732"/>
                    </a:ext>
                  </a:extLst>
                </a:gridCol>
              </a:tblGrid>
              <a:tr h="609386">
                <a:tc gridSpan="2">
                  <a:txBody>
                    <a:bodyPr/>
                    <a:lstStyle/>
                    <a:p>
                      <a:pPr marR="810260" algn="ctr">
                        <a:spcAft>
                          <a:spcPts val="0"/>
                        </a:spcAft>
                      </a:pPr>
                      <a:r>
                        <a:rPr lang="nl-NL" sz="3200" dirty="0">
                          <a:effectLst/>
                        </a:rPr>
                        <a:t>Huurwoning</a:t>
                      </a:r>
                      <a:endParaRPr lang="nl-NL" sz="3200" dirty="0">
                        <a:effectLst/>
                        <a:latin typeface="Arial" panose="020B0604020202020204" pitchFamily="34" charset="0"/>
                        <a:ea typeface="Calibri" panose="020F0502020204030204" pitchFamily="34" charset="0"/>
                        <a:cs typeface="Times New Roman" panose="02020603050405020304" pitchFamily="18" charset="0"/>
                      </a:endParaRPr>
                    </a:p>
                  </a:txBody>
                  <a:tcPr marL="63284" marR="63284" marT="0" marB="0"/>
                </a:tc>
                <a:tc hMerge="1">
                  <a:txBody>
                    <a:bodyPr/>
                    <a:lstStyle/>
                    <a:p>
                      <a:endParaRPr lang="nl-NL"/>
                    </a:p>
                  </a:txBody>
                  <a:tcPr/>
                </a:tc>
                <a:tc gridSpan="2">
                  <a:txBody>
                    <a:bodyPr/>
                    <a:lstStyle/>
                    <a:p>
                      <a:pPr marR="810260" algn="ctr">
                        <a:spcAft>
                          <a:spcPts val="0"/>
                        </a:spcAft>
                      </a:pPr>
                      <a:r>
                        <a:rPr lang="nl-NL" sz="3200" dirty="0">
                          <a:effectLst/>
                        </a:rPr>
                        <a:t>Koopwoning</a:t>
                      </a:r>
                      <a:endParaRPr lang="nl-NL" sz="3200" dirty="0">
                        <a:effectLst/>
                        <a:latin typeface="Arial" panose="020B0604020202020204" pitchFamily="34" charset="0"/>
                        <a:ea typeface="Calibri" panose="020F0502020204030204" pitchFamily="34" charset="0"/>
                        <a:cs typeface="Times New Roman" panose="02020603050405020304" pitchFamily="18" charset="0"/>
                      </a:endParaRPr>
                    </a:p>
                  </a:txBody>
                  <a:tcPr marL="63284" marR="63284" marT="0" marB="0"/>
                </a:tc>
                <a:tc hMerge="1">
                  <a:txBody>
                    <a:bodyPr/>
                    <a:lstStyle/>
                    <a:p>
                      <a:endParaRPr lang="nl-NL"/>
                    </a:p>
                  </a:txBody>
                  <a:tcPr/>
                </a:tc>
                <a:extLst>
                  <a:ext uri="{0D108BD9-81ED-4DB2-BD59-A6C34878D82A}">
                    <a16:rowId xmlns:a16="http://schemas.microsoft.com/office/drawing/2014/main" val="1416525383"/>
                  </a:ext>
                </a:extLst>
              </a:tr>
              <a:tr h="501295">
                <a:tc>
                  <a:txBody>
                    <a:bodyPr/>
                    <a:lstStyle/>
                    <a:p>
                      <a:pPr marR="810260" algn="ctr">
                        <a:spcAft>
                          <a:spcPts val="0"/>
                        </a:spcAft>
                      </a:pPr>
                      <a:r>
                        <a:rPr lang="nl-NL" sz="2800" b="1" i="1" dirty="0">
                          <a:solidFill>
                            <a:schemeClr val="accent5">
                              <a:lumMod val="75000"/>
                            </a:schemeClr>
                          </a:solidFill>
                          <a:effectLst/>
                        </a:rPr>
                        <a:t>voordelen</a:t>
                      </a:r>
                      <a:endParaRPr lang="nl-NL" sz="2800" b="1" i="1" dirty="0">
                        <a:solidFill>
                          <a:schemeClr val="accent5">
                            <a:lumMod val="75000"/>
                          </a:schemeClr>
                        </a:solidFill>
                        <a:effectLst/>
                        <a:latin typeface="Arial" panose="020B0604020202020204" pitchFamily="34" charset="0"/>
                        <a:ea typeface="Calibri" panose="020F0502020204030204" pitchFamily="34" charset="0"/>
                        <a:cs typeface="Times New Roman" panose="02020603050405020304" pitchFamily="18" charset="0"/>
                      </a:endParaRPr>
                    </a:p>
                  </a:txBody>
                  <a:tcPr marL="63284" marR="63284" marT="0" marB="0"/>
                </a:tc>
                <a:tc>
                  <a:txBody>
                    <a:bodyPr/>
                    <a:lstStyle/>
                    <a:p>
                      <a:pPr marR="810260" algn="ctr">
                        <a:spcAft>
                          <a:spcPts val="0"/>
                        </a:spcAft>
                      </a:pPr>
                      <a:r>
                        <a:rPr lang="nl-NL" sz="2800" b="1" i="1" dirty="0">
                          <a:solidFill>
                            <a:srgbClr val="FF0000"/>
                          </a:solidFill>
                          <a:effectLst/>
                        </a:rPr>
                        <a:t>nadelen</a:t>
                      </a:r>
                      <a:endParaRPr lang="nl-NL" sz="2800" b="1" i="1"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3284" marR="63284" marT="0" marB="0"/>
                </a:tc>
                <a:tc>
                  <a:txBody>
                    <a:bodyPr/>
                    <a:lstStyle/>
                    <a:p>
                      <a:pPr marR="810260" algn="ctr">
                        <a:spcAft>
                          <a:spcPts val="0"/>
                        </a:spcAft>
                      </a:pPr>
                      <a:r>
                        <a:rPr lang="nl-NL" sz="2800" b="1" i="1" dirty="0">
                          <a:solidFill>
                            <a:schemeClr val="accent5">
                              <a:lumMod val="75000"/>
                            </a:schemeClr>
                          </a:solidFill>
                          <a:effectLst/>
                        </a:rPr>
                        <a:t>voordelen</a:t>
                      </a:r>
                      <a:endParaRPr lang="nl-NL" sz="2800" b="1" i="1" dirty="0">
                        <a:solidFill>
                          <a:schemeClr val="accent5">
                            <a:lumMod val="75000"/>
                          </a:schemeClr>
                        </a:solidFill>
                        <a:effectLst/>
                        <a:latin typeface="Arial" panose="020B0604020202020204" pitchFamily="34" charset="0"/>
                        <a:ea typeface="Calibri" panose="020F0502020204030204" pitchFamily="34" charset="0"/>
                        <a:cs typeface="Times New Roman" panose="02020603050405020304" pitchFamily="18" charset="0"/>
                      </a:endParaRPr>
                    </a:p>
                  </a:txBody>
                  <a:tcPr marL="63284" marR="63284" marT="0" marB="0"/>
                </a:tc>
                <a:tc>
                  <a:txBody>
                    <a:bodyPr/>
                    <a:lstStyle/>
                    <a:p>
                      <a:pPr marR="810260" algn="ctr">
                        <a:spcAft>
                          <a:spcPts val="0"/>
                        </a:spcAft>
                      </a:pPr>
                      <a:r>
                        <a:rPr lang="nl-NL" sz="2800" b="1" i="1" dirty="0">
                          <a:solidFill>
                            <a:srgbClr val="FF0000"/>
                          </a:solidFill>
                          <a:effectLst/>
                        </a:rPr>
                        <a:t>nadelen</a:t>
                      </a:r>
                      <a:endParaRPr lang="nl-NL" sz="2800" b="1" i="1"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3284" marR="63284" marT="0" marB="0"/>
                </a:tc>
                <a:extLst>
                  <a:ext uri="{0D108BD9-81ED-4DB2-BD59-A6C34878D82A}">
                    <a16:rowId xmlns:a16="http://schemas.microsoft.com/office/drawing/2014/main" val="962998190"/>
                  </a:ext>
                </a:extLst>
              </a:tr>
              <a:tr h="991324">
                <a:tc>
                  <a:txBody>
                    <a:bodyPr/>
                    <a:lstStyle/>
                    <a:p>
                      <a:pPr marR="810260" algn="ctr">
                        <a:spcAft>
                          <a:spcPts val="0"/>
                        </a:spcAft>
                      </a:pPr>
                      <a:r>
                        <a:rPr lang="nl-NL" sz="2000" dirty="0">
                          <a:effectLst/>
                        </a:rPr>
                        <a:t>eventueel huurtoeslag</a:t>
                      </a:r>
                      <a:endParaRPr lang="nl-NL" sz="2000" dirty="0">
                        <a:effectLst/>
                        <a:latin typeface="Arial" panose="020B0604020202020204" pitchFamily="34" charset="0"/>
                        <a:ea typeface="Calibri" panose="020F0502020204030204" pitchFamily="34" charset="0"/>
                        <a:cs typeface="Times New Roman" panose="02020603050405020304" pitchFamily="18" charset="0"/>
                      </a:endParaRPr>
                    </a:p>
                  </a:txBody>
                  <a:tcPr marL="63284" marR="63284" marT="0" marB="0" anchor="ctr"/>
                </a:tc>
                <a:tc>
                  <a:txBody>
                    <a:bodyPr/>
                    <a:lstStyle/>
                    <a:p>
                      <a:pPr marR="810260" algn="ctr">
                        <a:spcAft>
                          <a:spcPts val="0"/>
                        </a:spcAft>
                      </a:pPr>
                      <a:r>
                        <a:rPr lang="nl-NL" sz="2000" dirty="0">
                          <a:effectLst/>
                        </a:rPr>
                        <a:t>je bouwt geen vermogen op</a:t>
                      </a:r>
                      <a:endParaRPr lang="nl-NL" sz="2000" dirty="0">
                        <a:effectLst/>
                        <a:latin typeface="Arial" panose="020B0604020202020204" pitchFamily="34" charset="0"/>
                        <a:ea typeface="Calibri" panose="020F0502020204030204" pitchFamily="34" charset="0"/>
                        <a:cs typeface="Times New Roman" panose="02020603050405020304" pitchFamily="18" charset="0"/>
                      </a:endParaRPr>
                    </a:p>
                  </a:txBody>
                  <a:tcPr marL="63284" marR="63284" marT="0" marB="0" anchor="ctr"/>
                </a:tc>
                <a:tc>
                  <a:txBody>
                    <a:bodyPr/>
                    <a:lstStyle/>
                    <a:p>
                      <a:pPr marR="810260" algn="ctr">
                        <a:spcAft>
                          <a:spcPts val="0"/>
                        </a:spcAft>
                      </a:pPr>
                      <a:r>
                        <a:rPr lang="nl-NL" sz="2000" dirty="0">
                          <a:effectLst/>
                        </a:rPr>
                        <a:t>je bouwt vermogen op</a:t>
                      </a:r>
                      <a:endParaRPr lang="nl-NL" sz="2000" dirty="0">
                        <a:effectLst/>
                        <a:latin typeface="Arial" panose="020B0604020202020204" pitchFamily="34" charset="0"/>
                        <a:ea typeface="Calibri" panose="020F0502020204030204" pitchFamily="34" charset="0"/>
                        <a:cs typeface="Times New Roman" panose="02020603050405020304" pitchFamily="18" charset="0"/>
                      </a:endParaRPr>
                    </a:p>
                  </a:txBody>
                  <a:tcPr marL="63284" marR="63284" marT="0" marB="0" anchor="ctr"/>
                </a:tc>
                <a:tc>
                  <a:txBody>
                    <a:bodyPr/>
                    <a:lstStyle/>
                    <a:p>
                      <a:pPr marR="810260" algn="ctr">
                        <a:spcAft>
                          <a:spcPts val="0"/>
                        </a:spcAft>
                      </a:pPr>
                      <a:r>
                        <a:rPr lang="nl-NL" sz="2000" dirty="0">
                          <a:effectLst/>
                        </a:rPr>
                        <a:t>kosten voor groot onderhoud</a:t>
                      </a:r>
                      <a:endParaRPr lang="nl-NL" sz="2000" dirty="0">
                        <a:effectLst/>
                        <a:latin typeface="Arial" panose="020B0604020202020204" pitchFamily="34" charset="0"/>
                        <a:ea typeface="Calibri" panose="020F0502020204030204" pitchFamily="34" charset="0"/>
                        <a:cs typeface="Times New Roman" panose="02020603050405020304" pitchFamily="18" charset="0"/>
                      </a:endParaRPr>
                    </a:p>
                  </a:txBody>
                  <a:tcPr marL="63284" marR="63284" marT="0" marB="0" anchor="ctr"/>
                </a:tc>
                <a:extLst>
                  <a:ext uri="{0D108BD9-81ED-4DB2-BD59-A6C34878D82A}">
                    <a16:rowId xmlns:a16="http://schemas.microsoft.com/office/drawing/2014/main" val="2838207764"/>
                  </a:ext>
                </a:extLst>
              </a:tr>
              <a:tr h="1784383">
                <a:tc>
                  <a:txBody>
                    <a:bodyPr/>
                    <a:lstStyle/>
                    <a:p>
                      <a:pPr marR="810260" algn="ctr">
                        <a:spcAft>
                          <a:spcPts val="0"/>
                        </a:spcAft>
                      </a:pPr>
                      <a:r>
                        <a:rPr lang="nl-NL" sz="2000" dirty="0">
                          <a:effectLst/>
                        </a:rPr>
                        <a:t>geen groot onderhoud</a:t>
                      </a:r>
                      <a:endParaRPr lang="nl-NL" sz="2000" dirty="0">
                        <a:effectLst/>
                        <a:latin typeface="Arial" panose="020B0604020202020204" pitchFamily="34" charset="0"/>
                        <a:ea typeface="Calibri" panose="020F0502020204030204" pitchFamily="34" charset="0"/>
                        <a:cs typeface="Times New Roman" panose="02020603050405020304" pitchFamily="18" charset="0"/>
                      </a:endParaRPr>
                    </a:p>
                  </a:txBody>
                  <a:tcPr marL="63284" marR="63284" marT="0" marB="0" anchor="ctr"/>
                </a:tc>
                <a:tc>
                  <a:txBody>
                    <a:bodyPr/>
                    <a:lstStyle/>
                    <a:p>
                      <a:pPr marR="810260" algn="ctr">
                        <a:spcAft>
                          <a:spcPts val="0"/>
                        </a:spcAft>
                      </a:pPr>
                      <a:r>
                        <a:rPr lang="nl-NL" sz="2000" dirty="0">
                          <a:effectLst/>
                        </a:rPr>
                        <a:t>je moet je houden aan regels van de verhuurder</a:t>
                      </a:r>
                      <a:endParaRPr lang="nl-NL" sz="2000" dirty="0">
                        <a:effectLst/>
                        <a:latin typeface="Arial" panose="020B0604020202020204" pitchFamily="34" charset="0"/>
                        <a:ea typeface="Calibri" panose="020F0502020204030204" pitchFamily="34" charset="0"/>
                        <a:cs typeface="Times New Roman" panose="02020603050405020304" pitchFamily="18" charset="0"/>
                      </a:endParaRPr>
                    </a:p>
                  </a:txBody>
                  <a:tcPr marL="63284" marR="63284" marT="0" marB="0" anchor="ctr"/>
                </a:tc>
                <a:tc>
                  <a:txBody>
                    <a:bodyPr/>
                    <a:lstStyle/>
                    <a:p>
                      <a:pPr marR="810260" algn="ctr">
                        <a:spcAft>
                          <a:spcPts val="0"/>
                        </a:spcAft>
                      </a:pPr>
                      <a:r>
                        <a:rPr lang="nl-NL" sz="2000" dirty="0">
                          <a:effectLst/>
                        </a:rPr>
                        <a:t>je mag naar eigen inzicht verbouwen</a:t>
                      </a:r>
                      <a:endParaRPr lang="nl-NL" sz="2000" dirty="0">
                        <a:effectLst/>
                        <a:latin typeface="Arial" panose="020B0604020202020204" pitchFamily="34" charset="0"/>
                        <a:ea typeface="Calibri" panose="020F0502020204030204" pitchFamily="34" charset="0"/>
                        <a:cs typeface="Times New Roman" panose="02020603050405020304" pitchFamily="18" charset="0"/>
                      </a:endParaRPr>
                    </a:p>
                  </a:txBody>
                  <a:tcPr marL="63284" marR="63284" marT="0" marB="0" anchor="ctr"/>
                </a:tc>
                <a:tc>
                  <a:txBody>
                    <a:bodyPr/>
                    <a:lstStyle/>
                    <a:p>
                      <a:pPr marR="810260" algn="ctr">
                        <a:spcAft>
                          <a:spcPts val="0"/>
                        </a:spcAft>
                      </a:pPr>
                      <a:r>
                        <a:rPr lang="nl-NL" sz="2000" dirty="0">
                          <a:effectLst/>
                        </a:rPr>
                        <a:t>bij verhuizen moet je eerst je huis zien te verkopen</a:t>
                      </a:r>
                      <a:endParaRPr lang="nl-NL" sz="2000" dirty="0">
                        <a:effectLst/>
                        <a:latin typeface="Arial" panose="020B0604020202020204" pitchFamily="34" charset="0"/>
                        <a:ea typeface="Calibri" panose="020F0502020204030204" pitchFamily="34" charset="0"/>
                        <a:cs typeface="Times New Roman" panose="02020603050405020304" pitchFamily="18" charset="0"/>
                      </a:endParaRPr>
                    </a:p>
                  </a:txBody>
                  <a:tcPr marL="63284" marR="63284" marT="0" marB="0" anchor="ctr"/>
                </a:tc>
                <a:extLst>
                  <a:ext uri="{0D108BD9-81ED-4DB2-BD59-A6C34878D82A}">
                    <a16:rowId xmlns:a16="http://schemas.microsoft.com/office/drawing/2014/main" val="3171763111"/>
                  </a:ext>
                </a:extLst>
              </a:tr>
              <a:tr h="1432372">
                <a:tc>
                  <a:txBody>
                    <a:bodyPr/>
                    <a:lstStyle/>
                    <a:p>
                      <a:pPr marR="810260" algn="ctr">
                        <a:spcAft>
                          <a:spcPts val="0"/>
                        </a:spcAft>
                      </a:pPr>
                      <a:r>
                        <a:rPr lang="nl-NL" sz="2000">
                          <a:effectLst/>
                        </a:rPr>
                        <a:t>snel verhuizen</a:t>
                      </a:r>
                      <a:endParaRPr lang="nl-NL" sz="2000">
                        <a:effectLst/>
                        <a:latin typeface="Arial" panose="020B0604020202020204" pitchFamily="34" charset="0"/>
                        <a:ea typeface="Calibri" panose="020F0502020204030204" pitchFamily="34" charset="0"/>
                        <a:cs typeface="Times New Roman" panose="02020603050405020304" pitchFamily="18" charset="0"/>
                      </a:endParaRPr>
                    </a:p>
                  </a:txBody>
                  <a:tcPr marL="63284" marR="63284" marT="0" marB="0" anchor="ctr"/>
                </a:tc>
                <a:tc>
                  <a:txBody>
                    <a:bodyPr/>
                    <a:lstStyle/>
                    <a:p>
                      <a:pPr marR="810260" algn="ctr">
                        <a:spcAft>
                          <a:spcPts val="0"/>
                        </a:spcAft>
                      </a:pPr>
                      <a:r>
                        <a:rPr lang="nl-NL" sz="2000" dirty="0">
                          <a:effectLst/>
                        </a:rPr>
                        <a:t>jaarlijkse huurstijging</a:t>
                      </a:r>
                      <a:endParaRPr lang="nl-NL" sz="2000" dirty="0">
                        <a:effectLst/>
                        <a:latin typeface="Arial" panose="020B0604020202020204" pitchFamily="34" charset="0"/>
                        <a:ea typeface="Calibri" panose="020F0502020204030204" pitchFamily="34" charset="0"/>
                        <a:cs typeface="Times New Roman" panose="02020603050405020304" pitchFamily="18" charset="0"/>
                      </a:endParaRPr>
                    </a:p>
                  </a:txBody>
                  <a:tcPr marL="63284" marR="63284" marT="0" marB="0" anchor="ctr"/>
                </a:tc>
                <a:tc>
                  <a:txBody>
                    <a:bodyPr/>
                    <a:lstStyle/>
                    <a:p>
                      <a:pPr marR="810260" algn="ctr">
                        <a:spcAft>
                          <a:spcPts val="0"/>
                        </a:spcAft>
                      </a:pPr>
                      <a:r>
                        <a:rPr lang="nl-NL" sz="2000" dirty="0">
                          <a:effectLst/>
                        </a:rPr>
                        <a:t>belastingvoordeel door hypotheekrente aftrek</a:t>
                      </a:r>
                      <a:endParaRPr lang="nl-NL" sz="2000" dirty="0">
                        <a:effectLst/>
                        <a:latin typeface="Arial" panose="020B0604020202020204" pitchFamily="34" charset="0"/>
                        <a:ea typeface="Calibri" panose="020F0502020204030204" pitchFamily="34" charset="0"/>
                        <a:cs typeface="Times New Roman" panose="02020603050405020304" pitchFamily="18" charset="0"/>
                      </a:endParaRPr>
                    </a:p>
                  </a:txBody>
                  <a:tcPr marL="36000" marR="0" marT="0" marB="0" anchor="ctr"/>
                </a:tc>
                <a:tc>
                  <a:txBody>
                    <a:bodyPr/>
                    <a:lstStyle/>
                    <a:p>
                      <a:pPr marR="810260" algn="ctr">
                        <a:spcAft>
                          <a:spcPts val="0"/>
                        </a:spcAft>
                      </a:pPr>
                      <a:r>
                        <a:rPr lang="nl-NL" sz="2000" dirty="0">
                          <a:effectLst/>
                        </a:rPr>
                        <a:t>hogere gemeentelijke belastingen</a:t>
                      </a:r>
                      <a:endParaRPr lang="nl-NL" sz="2000" dirty="0">
                        <a:effectLst/>
                        <a:latin typeface="Arial" panose="020B0604020202020204" pitchFamily="34" charset="0"/>
                        <a:ea typeface="Calibri" panose="020F0502020204030204" pitchFamily="34" charset="0"/>
                        <a:cs typeface="Times New Roman" panose="02020603050405020304" pitchFamily="18" charset="0"/>
                      </a:endParaRPr>
                    </a:p>
                  </a:txBody>
                  <a:tcPr marL="63284" marR="63284" marT="0" marB="0" anchor="ctr"/>
                </a:tc>
                <a:extLst>
                  <a:ext uri="{0D108BD9-81ED-4DB2-BD59-A6C34878D82A}">
                    <a16:rowId xmlns:a16="http://schemas.microsoft.com/office/drawing/2014/main" val="463289737"/>
                  </a:ext>
                </a:extLst>
              </a:tr>
            </a:tbl>
          </a:graphicData>
        </a:graphic>
      </p:graphicFrame>
    </p:spTree>
    <p:extLst>
      <p:ext uri="{BB962C8B-B14F-4D97-AF65-F5344CB8AC3E}">
        <p14:creationId xmlns:p14="http://schemas.microsoft.com/office/powerpoint/2010/main" val="28033334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252B6390-08F6-4C0A-BEEB-0B6A186D35BA}"/>
              </a:ext>
            </a:extLst>
          </p:cNvPr>
          <p:cNvSpPr>
            <a:spLocks noChangeArrowheads="1"/>
          </p:cNvSpPr>
          <p:nvPr/>
        </p:nvSpPr>
        <p:spPr bwMode="auto">
          <a:xfrm>
            <a:off x="747768" y="5193349"/>
            <a:ext cx="7561263"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nl-NL"/>
            </a:defPPr>
            <a:lvl1pPr algn="l" rtl="0" fontAlgn="base">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9pPr>
          </a:lstStyle>
          <a:p>
            <a:pPr eaLnBrk="1" hangingPunct="1"/>
            <a:r>
              <a:rPr lang="nl-NL" altLang="nl-NL" sz="2800" dirty="0"/>
              <a:t>Bekijk de strip hierboven. Leg bij elk plaatje uit wat er gebeurt.</a:t>
            </a:r>
            <a:br>
              <a:rPr lang="nl-NL" altLang="nl-NL" sz="2800" dirty="0"/>
            </a:br>
            <a:endParaRPr lang="nl-NL" altLang="nl-NL" sz="2800" dirty="0"/>
          </a:p>
          <a:p>
            <a:pPr eaLnBrk="1" hangingPunct="1"/>
            <a:endParaRPr lang="nl-NL" altLang="nl-NL" sz="2800" dirty="0"/>
          </a:p>
        </p:txBody>
      </p:sp>
      <p:pic>
        <p:nvPicPr>
          <p:cNvPr id="5" name="Picture 2" descr="D:\Pincode - 6e editie\Pincode - vmbo bb\ICT\Leerjaar 3\verkleind-beeld-Pincode-3gt\verkleind-beeld-Pincode-3gt\2 - hoofdstuk 2\80826E89.jpg">
            <a:extLst>
              <a:ext uri="{FF2B5EF4-FFF2-40B4-BE49-F238E27FC236}">
                <a16:creationId xmlns:a16="http://schemas.microsoft.com/office/drawing/2014/main" id="{338428CA-0B2F-4A44-B2D8-CBA0BA897D0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8364" y="1916832"/>
            <a:ext cx="2414428" cy="302433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D:\Pincode - 6e editie\Pincode - vmbo bb\ICT\Leerjaar 3\verkleind-beeld-Pincode-3gt\verkleind-beeld-Pincode-3gt\2 - hoofdstuk 2\80826E98.jpg">
            <a:extLst>
              <a:ext uri="{FF2B5EF4-FFF2-40B4-BE49-F238E27FC236}">
                <a16:creationId xmlns:a16="http://schemas.microsoft.com/office/drawing/2014/main" id="{B31A54B5-4256-4978-8228-17BBDC59E24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77537" y="1923360"/>
            <a:ext cx="2409217" cy="301780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D:\Pincode - 6e editie\Pincode - vmbo bb\ICT\Leerjaar 3\verkleind-beeld-Pincode-3gt\verkleind-beeld-Pincode-3gt\2 - hoofdstuk 2\80826E99.jpg">
            <a:extLst>
              <a:ext uri="{FF2B5EF4-FFF2-40B4-BE49-F238E27FC236}">
                <a16:creationId xmlns:a16="http://schemas.microsoft.com/office/drawing/2014/main" id="{6DA258F6-021E-4B84-A095-49233A0B688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28400" y="1939628"/>
            <a:ext cx="2401441" cy="300806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5" descr="D:\Pincode - 6e editie\Pincode - vmbo bb\ICT\Leerjaar 3\verkleind-beeld-Pincode-3gt\verkleind-beeld-Pincode-3gt\2 - hoofdstuk 2\80826E9A.jpg">
            <a:extLst>
              <a:ext uri="{FF2B5EF4-FFF2-40B4-BE49-F238E27FC236}">
                <a16:creationId xmlns:a16="http://schemas.microsoft.com/office/drawing/2014/main" id="{6C492180-2A10-4B31-BCDB-518BB873910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84473" y="1946154"/>
            <a:ext cx="2396231" cy="3001542"/>
          </a:xfrm>
          <a:prstGeom prst="rect">
            <a:avLst/>
          </a:prstGeom>
          <a:noFill/>
          <a:extLst>
            <a:ext uri="{909E8E84-426E-40DD-AFC4-6F175D3DCCD1}">
              <a14:hiddenFill xmlns:a14="http://schemas.microsoft.com/office/drawing/2010/main">
                <a:solidFill>
                  <a:srgbClr val="FFFFFF"/>
                </a:solidFill>
              </a14:hiddenFill>
            </a:ext>
          </a:extLst>
        </p:spPr>
      </p:pic>
      <p:sp>
        <p:nvSpPr>
          <p:cNvPr id="10" name="Titel 1">
            <a:extLst>
              <a:ext uri="{FF2B5EF4-FFF2-40B4-BE49-F238E27FC236}">
                <a16:creationId xmlns:a16="http://schemas.microsoft.com/office/drawing/2014/main" id="{0286DC5A-0B93-42A5-BF9A-7B19B6183B16}"/>
              </a:ext>
            </a:extLst>
          </p:cNvPr>
          <p:cNvSpPr>
            <a:spLocks noGrp="1"/>
          </p:cNvSpPr>
          <p:nvPr>
            <p:ph type="title"/>
          </p:nvPr>
        </p:nvSpPr>
        <p:spPr>
          <a:xfrm>
            <a:off x="677334" y="609600"/>
            <a:ext cx="8596668" cy="1320800"/>
          </a:xfrm>
        </p:spPr>
        <p:txBody>
          <a:bodyPr/>
          <a:lstStyle/>
          <a:p>
            <a:r>
              <a:rPr lang="en-US" dirty="0" err="1"/>
              <a:t>Kopen</a:t>
            </a:r>
            <a:r>
              <a:rPr lang="en-US" dirty="0"/>
              <a:t> van </a:t>
            </a:r>
            <a:r>
              <a:rPr lang="en-US" dirty="0" err="1"/>
              <a:t>een</a:t>
            </a:r>
            <a:r>
              <a:rPr lang="en-US" dirty="0"/>
              <a:t> </a:t>
            </a:r>
            <a:r>
              <a:rPr lang="en-US" dirty="0" err="1"/>
              <a:t>woning</a:t>
            </a:r>
            <a:endParaRPr lang="nl-NL" dirty="0"/>
          </a:p>
        </p:txBody>
      </p:sp>
    </p:spTree>
    <p:extLst>
      <p:ext uri="{BB962C8B-B14F-4D97-AF65-F5344CB8AC3E}">
        <p14:creationId xmlns:p14="http://schemas.microsoft.com/office/powerpoint/2010/main" val="8935362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B4B6981-BF6D-482B-98AE-BDB753BD6CE3}"/>
              </a:ext>
            </a:extLst>
          </p:cNvPr>
          <p:cNvSpPr>
            <a:spLocks noGrp="1"/>
          </p:cNvSpPr>
          <p:nvPr>
            <p:ph type="title"/>
          </p:nvPr>
        </p:nvSpPr>
        <p:spPr/>
        <p:txBody>
          <a:bodyPr/>
          <a:lstStyle/>
          <a:p>
            <a:r>
              <a:rPr lang="en-US" dirty="0"/>
              <a:t>OZB</a:t>
            </a:r>
            <a:endParaRPr lang="nl-NL" dirty="0"/>
          </a:p>
        </p:txBody>
      </p:sp>
      <p:sp>
        <p:nvSpPr>
          <p:cNvPr id="3" name="Tijdelijke aanduiding voor inhoud 2">
            <a:extLst>
              <a:ext uri="{FF2B5EF4-FFF2-40B4-BE49-F238E27FC236}">
                <a16:creationId xmlns:a16="http://schemas.microsoft.com/office/drawing/2014/main" id="{67169672-FD8A-4994-866F-9E3DF99804AC}"/>
              </a:ext>
            </a:extLst>
          </p:cNvPr>
          <p:cNvSpPr>
            <a:spLocks noGrp="1"/>
          </p:cNvSpPr>
          <p:nvPr>
            <p:ph idx="1"/>
          </p:nvPr>
        </p:nvSpPr>
        <p:spPr/>
        <p:txBody>
          <a:bodyPr>
            <a:normAutofit/>
          </a:bodyPr>
          <a:lstStyle/>
          <a:p>
            <a:r>
              <a:rPr lang="en-US" sz="2400" dirty="0"/>
              <a:t>OZB: </a:t>
            </a:r>
            <a:r>
              <a:rPr lang="en-US" sz="2400" dirty="0" err="1"/>
              <a:t>Onroerende</a:t>
            </a:r>
            <a:r>
              <a:rPr lang="en-US" sz="2400" dirty="0"/>
              <a:t> </a:t>
            </a:r>
            <a:r>
              <a:rPr lang="en-US" sz="2400" dirty="0" err="1"/>
              <a:t>Zaak</a:t>
            </a:r>
            <a:r>
              <a:rPr lang="en-US" sz="2400" dirty="0"/>
              <a:t> </a:t>
            </a:r>
            <a:r>
              <a:rPr lang="en-US" sz="2400" dirty="0" err="1"/>
              <a:t>Belasting</a:t>
            </a:r>
            <a:endParaRPr lang="en-US" sz="2400" dirty="0"/>
          </a:p>
          <a:p>
            <a:pPr marL="0" indent="0">
              <a:buNone/>
            </a:pPr>
            <a:r>
              <a:rPr lang="en-US" sz="2400" dirty="0"/>
              <a:t>	</a:t>
            </a:r>
            <a:r>
              <a:rPr lang="en-US" sz="2400" dirty="0" err="1"/>
              <a:t>Belasting</a:t>
            </a:r>
            <a:r>
              <a:rPr lang="en-US" sz="2400" dirty="0"/>
              <a:t> die </a:t>
            </a:r>
            <a:r>
              <a:rPr lang="en-US" sz="2400" dirty="0" err="1"/>
              <a:t>woningeigenaren</a:t>
            </a:r>
            <a:r>
              <a:rPr lang="en-US" sz="2400" dirty="0"/>
              <a:t> </a:t>
            </a:r>
            <a:r>
              <a:rPr lang="en-US" sz="2400" dirty="0" err="1"/>
              <a:t>aan</a:t>
            </a:r>
            <a:r>
              <a:rPr lang="en-US" sz="2400" dirty="0"/>
              <a:t> de </a:t>
            </a:r>
            <a:r>
              <a:rPr lang="en-US" sz="2400" dirty="0" err="1"/>
              <a:t>gemeente</a:t>
            </a:r>
            <a:r>
              <a:rPr lang="en-US" sz="2400" dirty="0"/>
              <a:t> </a:t>
            </a:r>
            <a:r>
              <a:rPr lang="en-US" sz="2400" dirty="0" err="1"/>
              <a:t>moeten</a:t>
            </a:r>
            <a:r>
              <a:rPr lang="en-US" sz="2400" dirty="0"/>
              <a:t> 	</a:t>
            </a:r>
            <a:r>
              <a:rPr lang="en-US" sz="2400" dirty="0" err="1"/>
              <a:t>betalen</a:t>
            </a:r>
            <a:r>
              <a:rPr lang="en-US" sz="2400" dirty="0"/>
              <a:t>.</a:t>
            </a:r>
          </a:p>
          <a:p>
            <a:pPr marL="0" indent="0">
              <a:buNone/>
            </a:pPr>
            <a:r>
              <a:rPr lang="en-US" sz="2400" dirty="0"/>
              <a:t>	De OZB is </a:t>
            </a:r>
            <a:r>
              <a:rPr lang="en-US" sz="2400" dirty="0" err="1"/>
              <a:t>een</a:t>
            </a:r>
            <a:r>
              <a:rPr lang="en-US" sz="2400" dirty="0"/>
              <a:t> percentage van de WOZ.</a:t>
            </a:r>
          </a:p>
          <a:p>
            <a:r>
              <a:rPr lang="en-US" sz="2400" dirty="0"/>
              <a:t>WOZ: Wet </a:t>
            </a:r>
            <a:r>
              <a:rPr lang="en-US" sz="2400" dirty="0" err="1"/>
              <a:t>waardering</a:t>
            </a:r>
            <a:r>
              <a:rPr lang="en-US" sz="2400" dirty="0"/>
              <a:t> </a:t>
            </a:r>
            <a:r>
              <a:rPr lang="en-US" sz="2400" dirty="0" err="1"/>
              <a:t>Onroerende</a:t>
            </a:r>
            <a:r>
              <a:rPr lang="en-US" sz="2400" dirty="0"/>
              <a:t> </a:t>
            </a:r>
            <a:r>
              <a:rPr lang="en-US" sz="2400" dirty="0" err="1"/>
              <a:t>Zaken</a:t>
            </a:r>
            <a:endParaRPr lang="en-US" sz="2400" dirty="0"/>
          </a:p>
          <a:p>
            <a:pPr marL="0" indent="0">
              <a:buNone/>
            </a:pPr>
            <a:r>
              <a:rPr lang="en-US" sz="2400" dirty="0"/>
              <a:t>	De </a:t>
            </a:r>
            <a:r>
              <a:rPr lang="en-US" sz="2400" dirty="0" err="1"/>
              <a:t>gemeente</a:t>
            </a:r>
            <a:r>
              <a:rPr lang="en-US" sz="2400" dirty="0"/>
              <a:t> </a:t>
            </a:r>
            <a:r>
              <a:rPr lang="en-US" sz="2400" dirty="0" err="1"/>
              <a:t>schat</a:t>
            </a:r>
            <a:r>
              <a:rPr lang="en-US" sz="2400" dirty="0"/>
              <a:t> </a:t>
            </a:r>
            <a:r>
              <a:rPr lang="en-US" sz="2400" dirty="0" err="1"/>
              <a:t>jaarlijks</a:t>
            </a:r>
            <a:r>
              <a:rPr lang="en-US" sz="2400" dirty="0"/>
              <a:t> de </a:t>
            </a:r>
            <a:r>
              <a:rPr lang="en-US" sz="2400" dirty="0" err="1"/>
              <a:t>waarde</a:t>
            </a:r>
            <a:r>
              <a:rPr lang="en-US" sz="2400" dirty="0"/>
              <a:t> van de </a:t>
            </a:r>
            <a:r>
              <a:rPr lang="en-US" sz="2400" dirty="0" err="1"/>
              <a:t>woning</a:t>
            </a:r>
            <a:r>
              <a:rPr lang="en-US" sz="2400" dirty="0"/>
              <a:t>.</a:t>
            </a:r>
            <a:endParaRPr lang="nl-NL" sz="2400" dirty="0"/>
          </a:p>
        </p:txBody>
      </p:sp>
    </p:spTree>
    <p:extLst>
      <p:ext uri="{BB962C8B-B14F-4D97-AF65-F5344CB8AC3E}">
        <p14:creationId xmlns:p14="http://schemas.microsoft.com/office/powerpoint/2010/main" val="5787828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94DA52-1E95-40B3-81F1-56251AFBCD2E}"/>
              </a:ext>
            </a:extLst>
          </p:cNvPr>
          <p:cNvSpPr>
            <a:spLocks noGrp="1"/>
          </p:cNvSpPr>
          <p:nvPr>
            <p:ph type="title"/>
          </p:nvPr>
        </p:nvSpPr>
        <p:spPr/>
        <p:txBody>
          <a:bodyPr/>
          <a:lstStyle/>
          <a:p>
            <a:r>
              <a:rPr lang="nl-NL" dirty="0"/>
              <a:t>2.4 Consumeren of consuminderen?</a:t>
            </a:r>
          </a:p>
        </p:txBody>
      </p:sp>
      <p:sp>
        <p:nvSpPr>
          <p:cNvPr id="3" name="Tijdelijke aanduiding voor inhoud 2">
            <a:extLst>
              <a:ext uri="{FF2B5EF4-FFF2-40B4-BE49-F238E27FC236}">
                <a16:creationId xmlns:a16="http://schemas.microsoft.com/office/drawing/2014/main" id="{08F82220-0C52-4872-92C4-3DE143C721D7}"/>
              </a:ext>
            </a:extLst>
          </p:cNvPr>
          <p:cNvSpPr>
            <a:spLocks noGrp="1"/>
          </p:cNvSpPr>
          <p:nvPr>
            <p:ph idx="1"/>
          </p:nvPr>
        </p:nvSpPr>
        <p:spPr/>
        <p:txBody>
          <a:bodyPr>
            <a:normAutofit/>
          </a:bodyPr>
          <a:lstStyle/>
          <a:p>
            <a:r>
              <a:rPr lang="en-US" sz="2400" dirty="0" err="1"/>
              <a:t>Milieuschade</a:t>
            </a:r>
            <a:endParaRPr lang="nl-NL" sz="2400" dirty="0"/>
          </a:p>
          <a:p>
            <a:r>
              <a:rPr lang="nl-NL" sz="2400" dirty="0"/>
              <a:t>Maatschappelijke kosten</a:t>
            </a:r>
          </a:p>
        </p:txBody>
      </p:sp>
    </p:spTree>
    <p:extLst>
      <p:ext uri="{BB962C8B-B14F-4D97-AF65-F5344CB8AC3E}">
        <p14:creationId xmlns:p14="http://schemas.microsoft.com/office/powerpoint/2010/main" val="4867815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394ED7-64D3-4985-A259-FE07D2B6DD58}"/>
              </a:ext>
            </a:extLst>
          </p:cNvPr>
          <p:cNvSpPr>
            <a:spLocks noGrp="1"/>
          </p:cNvSpPr>
          <p:nvPr>
            <p:ph type="title"/>
          </p:nvPr>
        </p:nvSpPr>
        <p:spPr/>
        <p:txBody>
          <a:bodyPr/>
          <a:lstStyle/>
          <a:p>
            <a:r>
              <a:rPr lang="en-US" dirty="0" err="1"/>
              <a:t>Milieuschade</a:t>
            </a:r>
            <a:endParaRPr lang="nl-NL" dirty="0"/>
          </a:p>
        </p:txBody>
      </p:sp>
      <p:sp>
        <p:nvSpPr>
          <p:cNvPr id="3" name="Tijdelijke aanduiding voor inhoud 2">
            <a:extLst>
              <a:ext uri="{FF2B5EF4-FFF2-40B4-BE49-F238E27FC236}">
                <a16:creationId xmlns:a16="http://schemas.microsoft.com/office/drawing/2014/main" id="{5DBD3E29-CE8E-4C40-AC14-B0179F3AB045}"/>
              </a:ext>
            </a:extLst>
          </p:cNvPr>
          <p:cNvSpPr>
            <a:spLocks noGrp="1"/>
          </p:cNvSpPr>
          <p:nvPr>
            <p:ph idx="1"/>
          </p:nvPr>
        </p:nvSpPr>
        <p:spPr/>
        <p:txBody>
          <a:bodyPr>
            <a:normAutofit lnSpcReduction="10000"/>
          </a:bodyPr>
          <a:lstStyle/>
          <a:p>
            <a:r>
              <a:rPr lang="nl-NL" sz="2400" dirty="0"/>
              <a:t>Door te consumeren belast je het milieu. Als je gedrag negatieve gevolgen heeft voor het milieu, heet dat </a:t>
            </a:r>
            <a:r>
              <a:rPr lang="nl-NL" sz="2400" i="1" dirty="0"/>
              <a:t>milieuschade</a:t>
            </a:r>
            <a:r>
              <a:rPr lang="nl-NL" sz="2400" dirty="0"/>
              <a:t>. </a:t>
            </a:r>
          </a:p>
          <a:p>
            <a:r>
              <a:rPr lang="nl-NL" sz="2400" dirty="0"/>
              <a:t>Milieuschade kan bijvoorbeeld zijn:</a:t>
            </a:r>
          </a:p>
          <a:p>
            <a:pPr>
              <a:buFont typeface="Arial" panose="020B0604020202020204" pitchFamily="34" charset="0"/>
              <a:buChar char="•"/>
            </a:pPr>
            <a:r>
              <a:rPr lang="nl-NL" sz="2400" dirty="0"/>
              <a:t>vervuiling van lucht, water en bodem</a:t>
            </a:r>
          </a:p>
          <a:p>
            <a:pPr>
              <a:buFont typeface="Arial" panose="020B0604020202020204" pitchFamily="34" charset="0"/>
              <a:buChar char="•"/>
            </a:pPr>
            <a:r>
              <a:rPr lang="nl-NL" sz="2400" dirty="0"/>
              <a:t>het verbruik van grondstoffen, zoals aardolie en hout</a:t>
            </a:r>
          </a:p>
          <a:p>
            <a:pPr>
              <a:buFont typeface="Arial" panose="020B0604020202020204" pitchFamily="34" charset="0"/>
              <a:buChar char="•"/>
            </a:pPr>
            <a:r>
              <a:rPr lang="nl-NL" sz="2400" dirty="0"/>
              <a:t>het verbruik van fossiele brandstoffen, zoals aardgas en aardolie</a:t>
            </a:r>
          </a:p>
          <a:p>
            <a:pPr>
              <a:buFont typeface="Arial" panose="020B0604020202020204" pitchFamily="34" charset="0"/>
              <a:buChar char="•"/>
            </a:pPr>
            <a:r>
              <a:rPr lang="nl-NL" sz="2400" dirty="0"/>
              <a:t>het ontstaan van afval</a:t>
            </a:r>
          </a:p>
          <a:p>
            <a:pPr marL="0" indent="0">
              <a:buNone/>
            </a:pPr>
            <a:endParaRPr lang="nl-NL" sz="2400" dirty="0"/>
          </a:p>
        </p:txBody>
      </p:sp>
    </p:spTree>
    <p:extLst>
      <p:ext uri="{BB962C8B-B14F-4D97-AF65-F5344CB8AC3E}">
        <p14:creationId xmlns:p14="http://schemas.microsoft.com/office/powerpoint/2010/main" val="295035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0B5BA2-A890-4399-B7B1-257A5A5B17BE}"/>
              </a:ext>
            </a:extLst>
          </p:cNvPr>
          <p:cNvSpPr>
            <a:spLocks noGrp="1"/>
          </p:cNvSpPr>
          <p:nvPr>
            <p:ph type="title"/>
          </p:nvPr>
        </p:nvSpPr>
        <p:spPr/>
        <p:txBody>
          <a:bodyPr/>
          <a:lstStyle/>
          <a:p>
            <a:r>
              <a:rPr lang="en-US" dirty="0" err="1"/>
              <a:t>Maatschappelijke</a:t>
            </a:r>
            <a:r>
              <a:rPr lang="en-US" dirty="0"/>
              <a:t> </a:t>
            </a:r>
            <a:r>
              <a:rPr lang="en-US" dirty="0" err="1"/>
              <a:t>kosten</a:t>
            </a:r>
            <a:endParaRPr lang="nl-NL" dirty="0"/>
          </a:p>
        </p:txBody>
      </p:sp>
      <p:sp>
        <p:nvSpPr>
          <p:cNvPr id="3" name="Tijdelijke aanduiding voor inhoud 2">
            <a:extLst>
              <a:ext uri="{FF2B5EF4-FFF2-40B4-BE49-F238E27FC236}">
                <a16:creationId xmlns:a16="http://schemas.microsoft.com/office/drawing/2014/main" id="{5D30F493-609D-458C-A63E-9C3ADFED37C6}"/>
              </a:ext>
            </a:extLst>
          </p:cNvPr>
          <p:cNvSpPr>
            <a:spLocks noGrp="1"/>
          </p:cNvSpPr>
          <p:nvPr>
            <p:ph idx="1"/>
          </p:nvPr>
        </p:nvSpPr>
        <p:spPr/>
        <p:txBody>
          <a:bodyPr>
            <a:normAutofit/>
          </a:bodyPr>
          <a:lstStyle/>
          <a:p>
            <a:pPr marL="0" indent="0">
              <a:buNone/>
            </a:pPr>
            <a:r>
              <a:rPr lang="nl-NL" sz="2400" dirty="0"/>
              <a:t>Vaak draait niet alleen de vervuiler op voor de kosten. Ook de samenleving heeft er last van. Als de samenleving nadelen ondervindt en meebetaalt aan het voorkomen of herstellen hiervan, zoals bij milieuschade, spreek je van </a:t>
            </a:r>
            <a:r>
              <a:rPr lang="nl-NL" sz="2400" i="1" dirty="0"/>
              <a:t>maatschappelijke kosten</a:t>
            </a:r>
            <a:r>
              <a:rPr lang="nl-NL" sz="2400" dirty="0"/>
              <a:t>.</a:t>
            </a:r>
          </a:p>
          <a:p>
            <a:pPr marL="0" indent="0">
              <a:buNone/>
            </a:pPr>
            <a:endParaRPr lang="en-US" sz="2400" dirty="0"/>
          </a:p>
          <a:p>
            <a:pPr marL="0" indent="0">
              <a:buNone/>
            </a:pPr>
            <a:r>
              <a:rPr lang="en-US" sz="2400" dirty="0"/>
              <a:t>N</a:t>
            </a:r>
            <a:r>
              <a:rPr lang="nl-NL" sz="2400" dirty="0"/>
              <a:t>iet alle maatschappelijke kosten laten zich makkelijk in geld uitdrukken. </a:t>
            </a:r>
          </a:p>
          <a:p>
            <a:pPr marL="0" indent="0">
              <a:buNone/>
            </a:pPr>
            <a:r>
              <a:rPr lang="nl-NL" sz="2400" dirty="0"/>
              <a:t>Wat zijn de kosten van een uitgestorven diersoort?</a:t>
            </a:r>
          </a:p>
          <a:p>
            <a:endParaRPr lang="nl-NL" sz="2400" dirty="0"/>
          </a:p>
        </p:txBody>
      </p:sp>
    </p:spTree>
    <p:extLst>
      <p:ext uri="{BB962C8B-B14F-4D97-AF65-F5344CB8AC3E}">
        <p14:creationId xmlns:p14="http://schemas.microsoft.com/office/powerpoint/2010/main" val="4143095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6BC458-B0B4-4E16-B387-56BE6CFE6A50}"/>
              </a:ext>
            </a:extLst>
          </p:cNvPr>
          <p:cNvSpPr>
            <a:spLocks noGrp="1"/>
          </p:cNvSpPr>
          <p:nvPr>
            <p:ph type="title"/>
          </p:nvPr>
        </p:nvSpPr>
        <p:spPr/>
        <p:txBody>
          <a:bodyPr/>
          <a:lstStyle/>
          <a:p>
            <a:r>
              <a:rPr lang="nl-NL" dirty="0"/>
              <a:t>Consumentenrecht</a:t>
            </a:r>
          </a:p>
        </p:txBody>
      </p:sp>
      <p:sp>
        <p:nvSpPr>
          <p:cNvPr id="3" name="Tijdelijke aanduiding voor inhoud 2">
            <a:extLst>
              <a:ext uri="{FF2B5EF4-FFF2-40B4-BE49-F238E27FC236}">
                <a16:creationId xmlns:a16="http://schemas.microsoft.com/office/drawing/2014/main" id="{918D2B69-547A-4ED6-9EA5-D1957EB16A07}"/>
              </a:ext>
            </a:extLst>
          </p:cNvPr>
          <p:cNvSpPr>
            <a:spLocks noGrp="1"/>
          </p:cNvSpPr>
          <p:nvPr>
            <p:ph idx="1"/>
          </p:nvPr>
        </p:nvSpPr>
        <p:spPr>
          <a:xfrm>
            <a:off x="677334" y="2160589"/>
            <a:ext cx="8596668" cy="1557971"/>
          </a:xfrm>
        </p:spPr>
        <p:txBody>
          <a:bodyPr>
            <a:normAutofit/>
          </a:bodyPr>
          <a:lstStyle/>
          <a:p>
            <a:r>
              <a:rPr lang="nl-NL" sz="2400" dirty="0"/>
              <a:t>Geldt alleen als je iets huurt/ koopt bij een bedrijf</a:t>
            </a:r>
          </a:p>
          <a:p>
            <a:r>
              <a:rPr lang="nl-NL" sz="2400" dirty="0"/>
              <a:t>Je hebt recht op een deugdelijk product</a:t>
            </a:r>
          </a:p>
        </p:txBody>
      </p:sp>
    </p:spTree>
    <p:extLst>
      <p:ext uri="{BB962C8B-B14F-4D97-AF65-F5344CB8AC3E}">
        <p14:creationId xmlns:p14="http://schemas.microsoft.com/office/powerpoint/2010/main" val="3585511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AC83EC-C82C-460A-8E88-157EEA225EA4}"/>
              </a:ext>
            </a:extLst>
          </p:cNvPr>
          <p:cNvSpPr>
            <a:spLocks noGrp="1"/>
          </p:cNvSpPr>
          <p:nvPr>
            <p:ph type="title"/>
          </p:nvPr>
        </p:nvSpPr>
        <p:spPr/>
        <p:txBody>
          <a:bodyPr/>
          <a:lstStyle/>
          <a:p>
            <a:r>
              <a:rPr lang="nl-NL" dirty="0"/>
              <a:t>Deugdelijk product</a:t>
            </a:r>
          </a:p>
        </p:txBody>
      </p:sp>
      <p:sp>
        <p:nvSpPr>
          <p:cNvPr id="3" name="Tijdelijke aanduiding voor inhoud 2">
            <a:extLst>
              <a:ext uri="{FF2B5EF4-FFF2-40B4-BE49-F238E27FC236}">
                <a16:creationId xmlns:a16="http://schemas.microsoft.com/office/drawing/2014/main" id="{42D6CCDD-024F-4535-BFBE-7A0FEF4E4FEE}"/>
              </a:ext>
            </a:extLst>
          </p:cNvPr>
          <p:cNvSpPr>
            <a:spLocks noGrp="1"/>
          </p:cNvSpPr>
          <p:nvPr>
            <p:ph idx="1"/>
          </p:nvPr>
        </p:nvSpPr>
        <p:spPr/>
        <p:txBody>
          <a:bodyPr>
            <a:normAutofit/>
          </a:bodyPr>
          <a:lstStyle/>
          <a:p>
            <a:r>
              <a:rPr lang="nl-NL" sz="2200" dirty="0"/>
              <a:t>Het product moet je een normale periode kunnen gebruiken waarvoor het product bedoeld is. Minimaal 6 maanden!</a:t>
            </a:r>
          </a:p>
          <a:p>
            <a:r>
              <a:rPr lang="nl-NL" sz="2200" dirty="0"/>
              <a:t>Gaat het product eerder kapot dan moet de verkoper het probleem oplossen:</a:t>
            </a:r>
          </a:p>
          <a:p>
            <a:pPr lvl="1"/>
            <a:r>
              <a:rPr lang="nl-NL" sz="2200" dirty="0"/>
              <a:t>Product repareren</a:t>
            </a:r>
          </a:p>
          <a:p>
            <a:pPr lvl="1"/>
            <a:r>
              <a:rPr lang="nl-NL" sz="2200" dirty="0"/>
              <a:t>Product vervangen</a:t>
            </a:r>
          </a:p>
          <a:p>
            <a:pPr lvl="1"/>
            <a:r>
              <a:rPr lang="nl-NL" sz="2200" dirty="0"/>
              <a:t>Geld terug</a:t>
            </a:r>
          </a:p>
          <a:p>
            <a:pPr lvl="2"/>
            <a:r>
              <a:rPr lang="nl-NL" sz="2200" dirty="0"/>
              <a:t>Let op: Je hebt het recht om een tegoedbon te weigeren!</a:t>
            </a:r>
          </a:p>
        </p:txBody>
      </p:sp>
    </p:spTree>
    <p:extLst>
      <p:ext uri="{BB962C8B-B14F-4D97-AF65-F5344CB8AC3E}">
        <p14:creationId xmlns:p14="http://schemas.microsoft.com/office/powerpoint/2010/main" val="1490381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C1555F-9C2C-4E5C-AED8-862ACC6D97B6}"/>
              </a:ext>
            </a:extLst>
          </p:cNvPr>
          <p:cNvSpPr>
            <a:spLocks noGrp="1"/>
          </p:cNvSpPr>
          <p:nvPr>
            <p:ph type="title"/>
          </p:nvPr>
        </p:nvSpPr>
        <p:spPr/>
        <p:txBody>
          <a:bodyPr/>
          <a:lstStyle/>
          <a:p>
            <a:r>
              <a:rPr lang="nl-NL"/>
              <a:t>Warenwet</a:t>
            </a:r>
          </a:p>
        </p:txBody>
      </p:sp>
      <p:sp>
        <p:nvSpPr>
          <p:cNvPr id="3" name="Tijdelijke aanduiding voor inhoud 2">
            <a:extLst>
              <a:ext uri="{FF2B5EF4-FFF2-40B4-BE49-F238E27FC236}">
                <a16:creationId xmlns:a16="http://schemas.microsoft.com/office/drawing/2014/main" id="{516629BF-9B15-402C-B239-F22E112BE9A1}"/>
              </a:ext>
            </a:extLst>
          </p:cNvPr>
          <p:cNvSpPr>
            <a:spLocks noGrp="1"/>
          </p:cNvSpPr>
          <p:nvPr>
            <p:ph idx="1"/>
          </p:nvPr>
        </p:nvSpPr>
        <p:spPr/>
        <p:txBody>
          <a:bodyPr>
            <a:normAutofit lnSpcReduction="10000"/>
          </a:bodyPr>
          <a:lstStyle/>
          <a:p>
            <a:r>
              <a:rPr lang="nl-NL" altLang="nl-NL" sz="2400" dirty="0"/>
              <a:t>De Warenwet verbiedt de verkoop van levensmiddelen en andere producten die een gevaar vormen voor je gezondheid of veiligheid.</a:t>
            </a:r>
          </a:p>
          <a:p>
            <a:endParaRPr lang="nl-NL" altLang="nl-NL" sz="2400" dirty="0"/>
          </a:p>
          <a:p>
            <a:r>
              <a:rPr lang="nl-NL" altLang="nl-NL" sz="2400" dirty="0"/>
              <a:t>De Warenwet schrijft voor dat de juiste productinformatie op de verpakking staat vermeld. </a:t>
            </a:r>
          </a:p>
          <a:p>
            <a:endParaRPr lang="nl-NL" altLang="nl-NL" sz="2400" dirty="0"/>
          </a:p>
          <a:p>
            <a:r>
              <a:rPr lang="nl-NL" altLang="nl-NL" sz="2400" dirty="0"/>
              <a:t>De Voedsel en Waren Autoriteit (VWA) is de instantie die toezicht houdt op de naleving van de Warenwet.</a:t>
            </a:r>
          </a:p>
          <a:p>
            <a:endParaRPr lang="nl-NL" sz="2400" dirty="0"/>
          </a:p>
        </p:txBody>
      </p:sp>
      <p:pic>
        <p:nvPicPr>
          <p:cNvPr id="4" name="Afbeelding 3">
            <a:extLst>
              <a:ext uri="{FF2B5EF4-FFF2-40B4-BE49-F238E27FC236}">
                <a16:creationId xmlns:a16="http://schemas.microsoft.com/office/drawing/2014/main" id="{5332E6D1-D3FA-4BBB-B6B6-9D3BA4D810F1}"/>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6356" b="93785" l="9746" r="89972">
                        <a14:foregroundMark x1="25706" y1="11582" x2="25706" y2="11582"/>
                        <a14:foregroundMark x1="32062" y1="11017" x2="32062" y2="11017"/>
                        <a14:foregroundMark x1="34746" y1="9746" x2="34746" y2="9746"/>
                        <a14:foregroundMark x1="39266" y1="8475" x2="41243" y2="8475"/>
                        <a14:foregroundMark x1="41243" y1="8475" x2="41243" y2="8475"/>
                        <a14:foregroundMark x1="41243" y1="8475" x2="41243" y2="8475"/>
                        <a14:foregroundMark x1="35311" y1="8475" x2="32062" y2="8475"/>
                        <a14:foregroundMark x1="27542" y1="7062" x2="27542" y2="7062"/>
                        <a14:foregroundMark x1="25000" y1="7062" x2="25000" y2="7062"/>
                        <a14:foregroundMark x1="17938" y1="6497" x2="17938" y2="6497"/>
                        <a14:foregroundMark x1="17938" y1="6497" x2="17938" y2="6497"/>
                        <a14:foregroundMark x1="13983" y1="9746" x2="13983" y2="9746"/>
                        <a14:foregroundMark x1="14689" y1="10311" x2="14689" y2="10311"/>
                        <a14:foregroundMark x1="69633" y1="11017" x2="69633" y2="11017"/>
                        <a14:foregroundMark x1="69633" y1="11017" x2="69633" y2="11017"/>
                        <a14:foregroundMark x1="70904" y1="10311" x2="70904" y2="10311"/>
                        <a14:foregroundMark x1="70904" y1="9746" x2="70904" y2="9746"/>
                        <a14:foregroundMark x1="70904" y1="9040" x2="70904" y2="9040"/>
                        <a14:foregroundMark x1="70904" y1="9040" x2="70904" y2="9040"/>
                        <a14:foregroundMark x1="62571" y1="10311" x2="62571" y2="10311"/>
                        <a14:foregroundMark x1="61864" y1="11017" x2="61864" y2="11017"/>
                        <a14:foregroundMark x1="61299" y1="10311" x2="61299" y2="10311"/>
                        <a14:foregroundMark x1="87147" y1="11582" x2="87147" y2="11582"/>
                        <a14:foregroundMark x1="87147" y1="11582" x2="87147" y2="11582"/>
                        <a14:foregroundMark x1="61864" y1="15537" x2="61864" y2="15537"/>
                        <a14:foregroundMark x1="54802" y1="93785" x2="54802" y2="93785"/>
                        <a14:foregroundMark x1="41808" y1="93220" x2="41808" y2="93220"/>
                      </a14:backgroundRemoval>
                    </a14:imgEffect>
                  </a14:imgLayer>
                </a14:imgProps>
              </a:ext>
            </a:extLst>
          </a:blip>
          <a:stretch>
            <a:fillRect/>
          </a:stretch>
        </p:blipFill>
        <p:spPr>
          <a:xfrm rot="235740">
            <a:off x="9483765" y="2997643"/>
            <a:ext cx="2206665" cy="2206665"/>
          </a:xfrm>
          <a:prstGeom prst="rect">
            <a:avLst/>
          </a:prstGeom>
        </p:spPr>
      </p:pic>
      <p:pic>
        <p:nvPicPr>
          <p:cNvPr id="5" name="Afbeelding 4">
            <a:extLst>
              <a:ext uri="{FF2B5EF4-FFF2-40B4-BE49-F238E27FC236}">
                <a16:creationId xmlns:a16="http://schemas.microsoft.com/office/drawing/2014/main" id="{F0BB0DFE-46F3-4395-9D8C-E42E8AFC0625}"/>
              </a:ext>
            </a:extLst>
          </p:cNvPr>
          <p:cNvPicPr>
            <a:picLocks noChangeAspect="1"/>
          </p:cNvPicPr>
          <p:nvPr/>
        </p:nvPicPr>
        <p:blipFill>
          <a:blip r:embed="rId4"/>
          <a:stretch>
            <a:fillRect/>
          </a:stretch>
        </p:blipFill>
        <p:spPr>
          <a:xfrm>
            <a:off x="9168114" y="4845934"/>
            <a:ext cx="2012066" cy="2012066"/>
          </a:xfrm>
          <a:prstGeom prst="rect">
            <a:avLst/>
          </a:prstGeom>
        </p:spPr>
      </p:pic>
      <p:pic>
        <p:nvPicPr>
          <p:cNvPr id="6" name="Afbeelding 5">
            <a:extLst>
              <a:ext uri="{FF2B5EF4-FFF2-40B4-BE49-F238E27FC236}">
                <a16:creationId xmlns:a16="http://schemas.microsoft.com/office/drawing/2014/main" id="{9315C8AA-02BB-4093-8F1D-7C6F45BF7254}"/>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Lst>
          </a:blip>
          <a:stretch>
            <a:fillRect/>
          </a:stretch>
        </p:blipFill>
        <p:spPr>
          <a:xfrm>
            <a:off x="8698432" y="1180619"/>
            <a:ext cx="3738568" cy="2492378"/>
          </a:xfrm>
          <a:prstGeom prst="rect">
            <a:avLst/>
          </a:prstGeom>
        </p:spPr>
      </p:pic>
    </p:spTree>
    <p:extLst>
      <p:ext uri="{BB962C8B-B14F-4D97-AF65-F5344CB8AC3E}">
        <p14:creationId xmlns:p14="http://schemas.microsoft.com/office/powerpoint/2010/main" val="22815094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90862C-BFCE-433B-9C90-3FE7DC1D2948}"/>
              </a:ext>
            </a:extLst>
          </p:cNvPr>
          <p:cNvSpPr>
            <a:spLocks noGrp="1"/>
          </p:cNvSpPr>
          <p:nvPr>
            <p:ph type="title"/>
          </p:nvPr>
        </p:nvSpPr>
        <p:spPr>
          <a:xfrm>
            <a:off x="677334" y="816638"/>
            <a:ext cx="8596668" cy="1320800"/>
          </a:xfrm>
        </p:spPr>
        <p:txBody>
          <a:bodyPr/>
          <a:lstStyle/>
          <a:p>
            <a:r>
              <a:rPr lang="en-US" dirty="0"/>
              <a:t>Wet product </a:t>
            </a:r>
            <a:r>
              <a:rPr lang="en-US" dirty="0" err="1"/>
              <a:t>aansprakelijkheid</a:t>
            </a:r>
            <a:endParaRPr lang="nl-NL" dirty="0"/>
          </a:p>
        </p:txBody>
      </p:sp>
      <p:sp>
        <p:nvSpPr>
          <p:cNvPr id="3" name="Tijdelijke aanduiding voor inhoud 2">
            <a:extLst>
              <a:ext uri="{FF2B5EF4-FFF2-40B4-BE49-F238E27FC236}">
                <a16:creationId xmlns:a16="http://schemas.microsoft.com/office/drawing/2014/main" id="{7A902BEE-AB74-47F9-A537-4A35F9F92496}"/>
              </a:ext>
            </a:extLst>
          </p:cNvPr>
          <p:cNvSpPr>
            <a:spLocks noGrp="1"/>
          </p:cNvSpPr>
          <p:nvPr>
            <p:ph idx="1"/>
          </p:nvPr>
        </p:nvSpPr>
        <p:spPr/>
        <p:txBody>
          <a:bodyPr>
            <a:normAutofit/>
          </a:bodyPr>
          <a:lstStyle/>
          <a:p>
            <a:pPr marL="0" indent="0">
              <a:buNone/>
            </a:pPr>
            <a:r>
              <a:rPr lang="en-US" sz="3200" dirty="0" err="1"/>
              <a:t>Niet</a:t>
            </a:r>
            <a:r>
              <a:rPr lang="en-US" sz="3200" dirty="0"/>
              <a:t> de </a:t>
            </a:r>
            <a:r>
              <a:rPr lang="en-US" sz="3200" dirty="0" err="1"/>
              <a:t>verkoper</a:t>
            </a:r>
            <a:r>
              <a:rPr lang="en-US" sz="3200" dirty="0"/>
              <a:t> maar de </a:t>
            </a:r>
            <a:r>
              <a:rPr lang="en-US" sz="3200" b="1" dirty="0" err="1"/>
              <a:t>producent</a:t>
            </a:r>
            <a:r>
              <a:rPr lang="en-US" sz="3200" dirty="0"/>
              <a:t> is </a:t>
            </a:r>
            <a:r>
              <a:rPr lang="en-US" sz="3200" dirty="0" err="1"/>
              <a:t>aansprakelijk</a:t>
            </a:r>
            <a:r>
              <a:rPr lang="en-US" sz="3200" dirty="0"/>
              <a:t> </a:t>
            </a:r>
            <a:r>
              <a:rPr lang="en-US" sz="3200" dirty="0" err="1"/>
              <a:t>voor</a:t>
            </a:r>
            <a:r>
              <a:rPr lang="en-US" sz="3200" dirty="0"/>
              <a:t> de </a:t>
            </a:r>
            <a:r>
              <a:rPr lang="en-US" sz="3200" dirty="0" err="1"/>
              <a:t>gevolgschade</a:t>
            </a:r>
            <a:r>
              <a:rPr lang="en-US" sz="3200" dirty="0"/>
              <a:t> die </a:t>
            </a:r>
            <a:r>
              <a:rPr lang="en-US" sz="3200" dirty="0" err="1"/>
              <a:t>ontstaan</a:t>
            </a:r>
            <a:r>
              <a:rPr lang="en-US" sz="3200" dirty="0"/>
              <a:t> is door </a:t>
            </a:r>
            <a:r>
              <a:rPr lang="en-US" sz="3200" dirty="0" err="1"/>
              <a:t>een</a:t>
            </a:r>
            <a:r>
              <a:rPr lang="en-US" sz="3200" dirty="0"/>
              <a:t> </a:t>
            </a:r>
            <a:r>
              <a:rPr lang="en-US" sz="3200" dirty="0" err="1"/>
              <a:t>ondeugdelijk</a:t>
            </a:r>
            <a:r>
              <a:rPr lang="en-US" sz="3200" dirty="0"/>
              <a:t> product.</a:t>
            </a:r>
            <a:endParaRPr lang="nl-NL" sz="3200" dirty="0"/>
          </a:p>
        </p:txBody>
      </p:sp>
      <p:pic>
        <p:nvPicPr>
          <p:cNvPr id="4" name="Afbeelding 3">
            <a:extLst>
              <a:ext uri="{FF2B5EF4-FFF2-40B4-BE49-F238E27FC236}">
                <a16:creationId xmlns:a16="http://schemas.microsoft.com/office/drawing/2014/main" id="{E6F48446-8819-4FB2-9FBF-B8560F85A38C}"/>
              </a:ext>
            </a:extLst>
          </p:cNvPr>
          <p:cNvPicPr>
            <a:picLocks noChangeAspect="1"/>
          </p:cNvPicPr>
          <p:nvPr/>
        </p:nvPicPr>
        <p:blipFill>
          <a:blip r:embed="rId2"/>
          <a:stretch>
            <a:fillRect/>
          </a:stretch>
        </p:blipFill>
        <p:spPr>
          <a:xfrm>
            <a:off x="4358048" y="3892827"/>
            <a:ext cx="4126195" cy="2745795"/>
          </a:xfrm>
          <a:prstGeom prst="rect">
            <a:avLst/>
          </a:prstGeom>
        </p:spPr>
      </p:pic>
    </p:spTree>
    <p:extLst>
      <p:ext uri="{BB962C8B-B14F-4D97-AF65-F5344CB8AC3E}">
        <p14:creationId xmlns:p14="http://schemas.microsoft.com/office/powerpoint/2010/main" val="5155376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F58969-9AEA-4A03-8B77-1B2ED4FAE581}"/>
              </a:ext>
            </a:extLst>
          </p:cNvPr>
          <p:cNvSpPr>
            <a:spLocks noGrp="1"/>
          </p:cNvSpPr>
          <p:nvPr>
            <p:ph type="title"/>
          </p:nvPr>
        </p:nvSpPr>
        <p:spPr/>
        <p:txBody>
          <a:bodyPr/>
          <a:lstStyle/>
          <a:p>
            <a:r>
              <a:rPr lang="en-US" dirty="0" err="1"/>
              <a:t>Colportagewet</a:t>
            </a:r>
            <a:endParaRPr lang="nl-NL" dirty="0"/>
          </a:p>
        </p:txBody>
      </p:sp>
      <p:sp>
        <p:nvSpPr>
          <p:cNvPr id="3" name="Tijdelijke aanduiding voor inhoud 2">
            <a:extLst>
              <a:ext uri="{FF2B5EF4-FFF2-40B4-BE49-F238E27FC236}">
                <a16:creationId xmlns:a16="http://schemas.microsoft.com/office/drawing/2014/main" id="{4233374D-3C85-4A53-A603-24EE79EDC79C}"/>
              </a:ext>
            </a:extLst>
          </p:cNvPr>
          <p:cNvSpPr>
            <a:spLocks noGrp="1"/>
          </p:cNvSpPr>
          <p:nvPr>
            <p:ph idx="1"/>
          </p:nvPr>
        </p:nvSpPr>
        <p:spPr>
          <a:xfrm>
            <a:off x="677334" y="1508760"/>
            <a:ext cx="8596668" cy="4937759"/>
          </a:xfrm>
        </p:spPr>
        <p:txBody>
          <a:bodyPr>
            <a:normAutofit/>
          </a:bodyPr>
          <a:lstStyle/>
          <a:p>
            <a:pPr marL="0" indent="0">
              <a:buNone/>
            </a:pPr>
            <a:r>
              <a:rPr lang="nl-NL" sz="2400" b="1" dirty="0">
                <a:solidFill>
                  <a:srgbClr val="00B0F0"/>
                </a:solidFill>
              </a:rPr>
              <a:t>Regels voor ongevraagde verkopen </a:t>
            </a:r>
          </a:p>
          <a:p>
            <a:r>
              <a:rPr lang="nl-NL" sz="2400" dirty="0"/>
              <a:t>aan deur</a:t>
            </a:r>
          </a:p>
          <a:p>
            <a:r>
              <a:rPr lang="nl-NL" sz="2400" dirty="0"/>
              <a:t>thuisverkoop  </a:t>
            </a:r>
          </a:p>
          <a:p>
            <a:r>
              <a:rPr lang="nl-NL" sz="2400" dirty="0"/>
              <a:t>verkoopreizen</a:t>
            </a:r>
          </a:p>
          <a:p>
            <a:pPr marL="0" indent="0">
              <a:buNone/>
            </a:pPr>
            <a:r>
              <a:rPr lang="en-US" sz="2400" b="1" dirty="0">
                <a:solidFill>
                  <a:srgbClr val="00B0F0"/>
                </a:solidFill>
              </a:rPr>
              <a:t>V</a:t>
            </a:r>
            <a:r>
              <a:rPr lang="nl-NL" sz="2400" b="1" dirty="0" err="1">
                <a:solidFill>
                  <a:srgbClr val="00B0F0"/>
                </a:solidFill>
              </a:rPr>
              <a:t>oorwaarden</a:t>
            </a:r>
            <a:endParaRPr lang="nl-NL" sz="2400" b="1" dirty="0">
              <a:solidFill>
                <a:srgbClr val="00B0F0"/>
              </a:solidFill>
            </a:endParaRPr>
          </a:p>
          <a:p>
            <a:r>
              <a:rPr lang="nl-NL" sz="2400" dirty="0"/>
              <a:t>De koop moet schriftelijk worden vastgelegd.</a:t>
            </a:r>
          </a:p>
          <a:p>
            <a:r>
              <a:rPr lang="nl-NL" sz="2400" dirty="0"/>
              <a:t>Bij bedragen boven de € 50</a:t>
            </a:r>
          </a:p>
          <a:p>
            <a:r>
              <a:rPr lang="nl-NL" sz="2400" dirty="0"/>
              <a:t>Afkoelingsperiode (=bedenktijd) van 14 dagen</a:t>
            </a:r>
          </a:p>
          <a:p>
            <a:r>
              <a:rPr lang="nl-NL" sz="2400" dirty="0"/>
              <a:t>Schriftelijk de koop ongedaan maken, je krijgt dan je geld terug</a:t>
            </a:r>
          </a:p>
          <a:p>
            <a:endParaRPr lang="nl-NL" sz="2400" dirty="0"/>
          </a:p>
        </p:txBody>
      </p:sp>
    </p:spTree>
    <p:extLst>
      <p:ext uri="{BB962C8B-B14F-4D97-AF65-F5344CB8AC3E}">
        <p14:creationId xmlns:p14="http://schemas.microsoft.com/office/powerpoint/2010/main" val="8484089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72E68D3-2DA0-45C0-AE11-EFDA9C3E3490}"/>
              </a:ext>
            </a:extLst>
          </p:cNvPr>
          <p:cNvSpPr>
            <a:spLocks noGrp="1"/>
          </p:cNvSpPr>
          <p:nvPr>
            <p:ph type="title"/>
          </p:nvPr>
        </p:nvSpPr>
        <p:spPr/>
        <p:txBody>
          <a:bodyPr/>
          <a:lstStyle/>
          <a:p>
            <a:r>
              <a:rPr lang="en-US" dirty="0"/>
              <a:t>Wet </a:t>
            </a:r>
            <a:r>
              <a:rPr lang="en-US" dirty="0" err="1"/>
              <a:t>koop</a:t>
            </a:r>
            <a:r>
              <a:rPr lang="en-US" dirty="0"/>
              <a:t> op </a:t>
            </a:r>
            <a:r>
              <a:rPr lang="en-US" dirty="0" err="1"/>
              <a:t>afstand</a:t>
            </a:r>
            <a:endParaRPr lang="nl-NL" dirty="0"/>
          </a:p>
        </p:txBody>
      </p:sp>
      <p:sp>
        <p:nvSpPr>
          <p:cNvPr id="3" name="Tijdelijke aanduiding voor inhoud 2">
            <a:extLst>
              <a:ext uri="{FF2B5EF4-FFF2-40B4-BE49-F238E27FC236}">
                <a16:creationId xmlns:a16="http://schemas.microsoft.com/office/drawing/2014/main" id="{4476BDC0-DBAD-47C4-B13F-59BD0747B4E6}"/>
              </a:ext>
            </a:extLst>
          </p:cNvPr>
          <p:cNvSpPr>
            <a:spLocks noGrp="1"/>
          </p:cNvSpPr>
          <p:nvPr>
            <p:ph idx="1"/>
          </p:nvPr>
        </p:nvSpPr>
        <p:spPr>
          <a:xfrm>
            <a:off x="677334" y="1825309"/>
            <a:ext cx="8596668" cy="4423091"/>
          </a:xfrm>
        </p:spPr>
        <p:txBody>
          <a:bodyPr>
            <a:normAutofit/>
          </a:bodyPr>
          <a:lstStyle/>
          <a:p>
            <a:pPr marL="0" indent="0">
              <a:buNone/>
            </a:pPr>
            <a:r>
              <a:rPr lang="en-US" sz="2400" b="1" dirty="0">
                <a:solidFill>
                  <a:srgbClr val="00B0F0"/>
                </a:solidFill>
              </a:rPr>
              <a:t>Regels </a:t>
            </a:r>
            <a:r>
              <a:rPr lang="en-US" sz="2400" b="1" dirty="0" err="1">
                <a:solidFill>
                  <a:srgbClr val="00B0F0"/>
                </a:solidFill>
              </a:rPr>
              <a:t>voor</a:t>
            </a:r>
            <a:r>
              <a:rPr lang="en-US" sz="2400" b="1" dirty="0">
                <a:solidFill>
                  <a:srgbClr val="00B0F0"/>
                </a:solidFill>
              </a:rPr>
              <a:t> </a:t>
            </a:r>
            <a:r>
              <a:rPr lang="en-US" sz="2400" b="1" dirty="0" err="1">
                <a:solidFill>
                  <a:srgbClr val="00B0F0"/>
                </a:solidFill>
              </a:rPr>
              <a:t>kopen</a:t>
            </a:r>
            <a:r>
              <a:rPr lang="en-US" sz="2400" b="1" dirty="0">
                <a:solidFill>
                  <a:srgbClr val="00B0F0"/>
                </a:solidFill>
              </a:rPr>
              <a:t> op </a:t>
            </a:r>
            <a:r>
              <a:rPr lang="en-US" sz="2400" b="1" dirty="0" err="1">
                <a:solidFill>
                  <a:srgbClr val="00B0F0"/>
                </a:solidFill>
              </a:rPr>
              <a:t>afstand</a:t>
            </a:r>
            <a:endParaRPr lang="en-US" sz="2400" b="1" dirty="0">
              <a:solidFill>
                <a:srgbClr val="00B0F0"/>
              </a:solidFill>
            </a:endParaRPr>
          </a:p>
          <a:p>
            <a:r>
              <a:rPr lang="en-US" sz="2400" dirty="0"/>
              <a:t>Via internet</a:t>
            </a:r>
          </a:p>
          <a:p>
            <a:r>
              <a:rPr lang="en-US" sz="2400" dirty="0" err="1"/>
              <a:t>Telefonische</a:t>
            </a:r>
            <a:r>
              <a:rPr lang="en-US" sz="2400" dirty="0"/>
              <a:t> </a:t>
            </a:r>
            <a:r>
              <a:rPr lang="en-US" sz="2400" dirty="0" err="1"/>
              <a:t>verkoop</a:t>
            </a:r>
            <a:endParaRPr lang="en-US" sz="2400" dirty="0"/>
          </a:p>
          <a:p>
            <a:r>
              <a:rPr lang="en-US" sz="2400" dirty="0" err="1"/>
              <a:t>Uit</a:t>
            </a:r>
            <a:r>
              <a:rPr lang="en-US" sz="2400" dirty="0"/>
              <a:t> </a:t>
            </a:r>
            <a:r>
              <a:rPr lang="en-US" sz="2400" dirty="0" err="1"/>
              <a:t>een</a:t>
            </a:r>
            <a:r>
              <a:rPr lang="en-US" sz="2400" dirty="0"/>
              <a:t> </a:t>
            </a:r>
            <a:r>
              <a:rPr lang="en-US" sz="2400" dirty="0" err="1"/>
              <a:t>catalogus</a:t>
            </a:r>
            <a:endParaRPr lang="en-US" sz="2400" dirty="0"/>
          </a:p>
          <a:p>
            <a:pPr marL="0" indent="0">
              <a:buNone/>
            </a:pPr>
            <a:r>
              <a:rPr lang="en-US" sz="2400" b="1" dirty="0" err="1">
                <a:solidFill>
                  <a:srgbClr val="00B0F0"/>
                </a:solidFill>
              </a:rPr>
              <a:t>Voorwaarden</a:t>
            </a:r>
            <a:endParaRPr lang="en-US" sz="2400" b="1" dirty="0">
              <a:solidFill>
                <a:srgbClr val="00B0F0"/>
              </a:solidFill>
            </a:endParaRPr>
          </a:p>
          <a:p>
            <a:r>
              <a:rPr lang="en-US" sz="2400" dirty="0"/>
              <a:t>14 </a:t>
            </a:r>
            <a:r>
              <a:rPr lang="en-US" sz="2400" dirty="0" err="1"/>
              <a:t>dagen</a:t>
            </a:r>
            <a:r>
              <a:rPr lang="en-US" sz="2400" dirty="0"/>
              <a:t> </a:t>
            </a:r>
            <a:r>
              <a:rPr lang="en-US" sz="2400" dirty="0" err="1"/>
              <a:t>bedenktijd</a:t>
            </a:r>
            <a:endParaRPr lang="en-US" sz="2400" dirty="0"/>
          </a:p>
          <a:p>
            <a:r>
              <a:rPr lang="en-US" sz="2400" dirty="0"/>
              <a:t>Contract/ regels </a:t>
            </a:r>
            <a:r>
              <a:rPr lang="en-US" sz="2400" dirty="0" err="1"/>
              <a:t>voor</a:t>
            </a:r>
            <a:r>
              <a:rPr lang="en-US" sz="2400" dirty="0"/>
              <a:t> </a:t>
            </a:r>
            <a:r>
              <a:rPr lang="en-US" sz="2400" dirty="0" err="1"/>
              <a:t>retourzending</a:t>
            </a:r>
            <a:r>
              <a:rPr lang="en-US" sz="2400" dirty="0"/>
              <a:t> </a:t>
            </a:r>
            <a:r>
              <a:rPr lang="en-US" sz="2400" dirty="0" err="1"/>
              <a:t>zijn</a:t>
            </a:r>
            <a:r>
              <a:rPr lang="en-US" sz="2400" dirty="0"/>
              <a:t> </a:t>
            </a:r>
            <a:r>
              <a:rPr lang="en-US" sz="2400" dirty="0" err="1"/>
              <a:t>vooraf</a:t>
            </a:r>
            <a:r>
              <a:rPr lang="en-US" sz="2400" dirty="0"/>
              <a:t> </a:t>
            </a:r>
            <a:r>
              <a:rPr lang="en-US" sz="2400" dirty="0" err="1"/>
              <a:t>bekend</a:t>
            </a:r>
            <a:endParaRPr lang="en-US" sz="2400" dirty="0"/>
          </a:p>
          <a:p>
            <a:r>
              <a:rPr lang="en-US" sz="2400" dirty="0" err="1"/>
              <a:t>Vaak</a:t>
            </a:r>
            <a:r>
              <a:rPr lang="en-US" sz="2400" dirty="0"/>
              <a:t> </a:t>
            </a:r>
            <a:r>
              <a:rPr lang="en-US" sz="2400" dirty="0" err="1"/>
              <a:t>nog</a:t>
            </a:r>
            <a:r>
              <a:rPr lang="en-US" sz="2400" dirty="0"/>
              <a:t> </a:t>
            </a:r>
            <a:r>
              <a:rPr lang="en-US" sz="2400" dirty="0" err="1"/>
              <a:t>schriftelijk</a:t>
            </a:r>
            <a:r>
              <a:rPr lang="en-US" sz="2400" dirty="0"/>
              <a:t> </a:t>
            </a:r>
            <a:r>
              <a:rPr lang="en-US" sz="2400" dirty="0" err="1"/>
              <a:t>ondertekenen</a:t>
            </a:r>
            <a:endParaRPr lang="en-US" sz="2400" dirty="0"/>
          </a:p>
        </p:txBody>
      </p:sp>
    </p:spTree>
    <p:extLst>
      <p:ext uri="{BB962C8B-B14F-4D97-AF65-F5344CB8AC3E}">
        <p14:creationId xmlns:p14="http://schemas.microsoft.com/office/powerpoint/2010/main" val="34831241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BCD15A-8E43-4C1A-BD80-89EA14445D5D}"/>
              </a:ext>
            </a:extLst>
          </p:cNvPr>
          <p:cNvSpPr>
            <a:spLocks noGrp="1"/>
          </p:cNvSpPr>
          <p:nvPr>
            <p:ph type="title"/>
          </p:nvPr>
        </p:nvSpPr>
        <p:spPr/>
        <p:txBody>
          <a:bodyPr/>
          <a:lstStyle/>
          <a:p>
            <a:r>
              <a:rPr lang="nl-NL" dirty="0"/>
              <a:t>Wat nu te doen?</a:t>
            </a:r>
          </a:p>
        </p:txBody>
      </p:sp>
      <p:sp>
        <p:nvSpPr>
          <p:cNvPr id="3" name="Tijdelijke aanduiding voor inhoud 2">
            <a:extLst>
              <a:ext uri="{FF2B5EF4-FFF2-40B4-BE49-F238E27FC236}">
                <a16:creationId xmlns:a16="http://schemas.microsoft.com/office/drawing/2014/main" id="{BC871EC7-26AF-4CC6-8058-671D7E81E3CC}"/>
              </a:ext>
            </a:extLst>
          </p:cNvPr>
          <p:cNvSpPr>
            <a:spLocks noGrp="1"/>
          </p:cNvSpPr>
          <p:nvPr>
            <p:ph idx="1"/>
          </p:nvPr>
        </p:nvSpPr>
        <p:spPr>
          <a:xfrm>
            <a:off x="677334" y="1797032"/>
            <a:ext cx="9336999" cy="4251228"/>
          </a:xfrm>
        </p:spPr>
        <p:txBody>
          <a:bodyPr>
            <a:normAutofit lnSpcReduction="10000"/>
          </a:bodyPr>
          <a:lstStyle/>
          <a:p>
            <a:pPr marL="0" indent="0">
              <a:buNone/>
            </a:pPr>
            <a:r>
              <a:rPr lang="nl-NL" sz="2000" dirty="0"/>
              <a:t>Maken van de opgaven van paragraaf 2.2</a:t>
            </a:r>
          </a:p>
          <a:p>
            <a:pPr marL="0" indent="0">
              <a:buNone/>
            </a:pPr>
            <a:r>
              <a:rPr lang="nl-NL" sz="2000" dirty="0" err="1"/>
              <a:t>Blz</a:t>
            </a:r>
            <a:r>
              <a:rPr lang="nl-NL" sz="2000" dirty="0"/>
              <a:t> 44  :  2 t/m 11   + nakijken</a:t>
            </a:r>
          </a:p>
          <a:p>
            <a:pPr marL="0" indent="0">
              <a:buNone/>
            </a:pPr>
            <a:r>
              <a:rPr lang="nl-NL" sz="2000" dirty="0"/>
              <a:t>Leren begrippenlijst (paragraaf 2.1 en 2.2)</a:t>
            </a:r>
          </a:p>
          <a:p>
            <a:pPr marL="0" indent="0">
              <a:buNone/>
            </a:pPr>
            <a:r>
              <a:rPr lang="nl-NL" sz="2000"/>
              <a:t>(in je boek mag je 2, 3, 4 maken)</a:t>
            </a:r>
            <a:endParaRPr lang="nl-NL" sz="2000" dirty="0"/>
          </a:p>
          <a:p>
            <a:pPr marL="0" indent="0">
              <a:buNone/>
            </a:pPr>
            <a:endParaRPr lang="nl-NL" sz="2000" dirty="0"/>
          </a:p>
          <a:p>
            <a:pPr marL="0" indent="0">
              <a:buNone/>
            </a:pPr>
            <a:endParaRPr lang="nl-NL" sz="2000" dirty="0"/>
          </a:p>
          <a:p>
            <a:pPr marL="0" indent="0">
              <a:buNone/>
            </a:pPr>
            <a:r>
              <a:rPr lang="nl-NL" sz="2000" dirty="0"/>
              <a:t>Wat moet je nu kunnen?</a:t>
            </a:r>
          </a:p>
          <a:p>
            <a:pPr>
              <a:buFontTx/>
              <a:buChar char="-"/>
            </a:pPr>
            <a:r>
              <a:rPr lang="nl-NL" sz="2000" dirty="0"/>
              <a:t>Weten wat je rechten als consument zijn.</a:t>
            </a:r>
          </a:p>
          <a:p>
            <a:pPr>
              <a:buFontTx/>
              <a:buChar char="-"/>
            </a:pPr>
            <a:r>
              <a:rPr lang="nl-NL" sz="2000" dirty="0"/>
              <a:t>Kennis van de wetten die je beschermen tegen onveilige producten.</a:t>
            </a:r>
          </a:p>
          <a:p>
            <a:pPr>
              <a:buFontTx/>
              <a:buChar char="-"/>
            </a:pPr>
            <a:r>
              <a:rPr lang="nl-NL" sz="2000" dirty="0"/>
              <a:t>Kennis van de wetten die je bedenktijd geven.</a:t>
            </a:r>
          </a:p>
          <a:p>
            <a:pPr>
              <a:buFontTx/>
              <a:buChar char="-"/>
            </a:pPr>
            <a:endParaRPr lang="nl-NL" sz="2000" dirty="0"/>
          </a:p>
          <a:p>
            <a:pPr marL="0" indent="0">
              <a:buNone/>
            </a:pPr>
            <a:endParaRPr lang="nl-NL" sz="2000" dirty="0"/>
          </a:p>
        </p:txBody>
      </p:sp>
    </p:spTree>
    <p:extLst>
      <p:ext uri="{BB962C8B-B14F-4D97-AF65-F5344CB8AC3E}">
        <p14:creationId xmlns:p14="http://schemas.microsoft.com/office/powerpoint/2010/main" val="30972172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EED8675-82C0-4851-A24E-BF31C87FFCB7}"/>
              </a:ext>
            </a:extLst>
          </p:cNvPr>
          <p:cNvSpPr>
            <a:spLocks noGrp="1"/>
          </p:cNvSpPr>
          <p:nvPr>
            <p:ph type="title"/>
          </p:nvPr>
        </p:nvSpPr>
        <p:spPr/>
        <p:txBody>
          <a:bodyPr/>
          <a:lstStyle/>
          <a:p>
            <a:r>
              <a:rPr lang="nl-NL" dirty="0"/>
              <a:t>2.3 Een huur- of koopwoning?</a:t>
            </a:r>
          </a:p>
        </p:txBody>
      </p:sp>
      <p:sp>
        <p:nvSpPr>
          <p:cNvPr id="3" name="Tijdelijke aanduiding voor inhoud 2">
            <a:extLst>
              <a:ext uri="{FF2B5EF4-FFF2-40B4-BE49-F238E27FC236}">
                <a16:creationId xmlns:a16="http://schemas.microsoft.com/office/drawing/2014/main" id="{F80EAA05-1486-4AAB-B6D3-FEC9451A6C32}"/>
              </a:ext>
            </a:extLst>
          </p:cNvPr>
          <p:cNvSpPr>
            <a:spLocks noGrp="1"/>
          </p:cNvSpPr>
          <p:nvPr>
            <p:ph idx="1"/>
          </p:nvPr>
        </p:nvSpPr>
        <p:spPr/>
        <p:txBody>
          <a:bodyPr>
            <a:normAutofit/>
          </a:bodyPr>
          <a:lstStyle/>
          <a:p>
            <a:r>
              <a:rPr lang="nl-NL" sz="2400" dirty="0"/>
              <a:t>Woningmarkt</a:t>
            </a:r>
          </a:p>
          <a:p>
            <a:r>
              <a:rPr lang="nl-NL" sz="2400" dirty="0"/>
              <a:t>Huren of kopen?</a:t>
            </a:r>
          </a:p>
          <a:p>
            <a:r>
              <a:rPr lang="en-US" sz="2400" dirty="0"/>
              <a:t>K</a:t>
            </a:r>
            <a:r>
              <a:rPr lang="nl-NL" sz="2400" dirty="0"/>
              <a:t>open van een woning</a:t>
            </a:r>
          </a:p>
          <a:p>
            <a:r>
              <a:rPr lang="nl-NL" sz="2400" dirty="0"/>
              <a:t>OZB</a:t>
            </a:r>
          </a:p>
        </p:txBody>
      </p:sp>
    </p:spTree>
    <p:extLst>
      <p:ext uri="{BB962C8B-B14F-4D97-AF65-F5344CB8AC3E}">
        <p14:creationId xmlns:p14="http://schemas.microsoft.com/office/powerpoint/2010/main" val="2688235778"/>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226</TotalTime>
  <Words>630</Words>
  <Application>Microsoft Office PowerPoint</Application>
  <PresentationFormat>Breedbeeld</PresentationFormat>
  <Paragraphs>106</Paragraphs>
  <Slides>16</Slides>
  <Notes>0</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16</vt:i4>
      </vt:variant>
    </vt:vector>
  </HeadingPairs>
  <TitlesOfParts>
    <vt:vector size="22" baseType="lpstr">
      <vt:lpstr>Arial</vt:lpstr>
      <vt:lpstr>Calibri</vt:lpstr>
      <vt:lpstr>Corbel</vt:lpstr>
      <vt:lpstr>Trebuchet MS</vt:lpstr>
      <vt:lpstr>Wingdings 3</vt:lpstr>
      <vt:lpstr>Facet</vt:lpstr>
      <vt:lpstr>2.2 Sta je in je recht?</vt:lpstr>
      <vt:lpstr>Consumentenrecht</vt:lpstr>
      <vt:lpstr>Deugdelijk product</vt:lpstr>
      <vt:lpstr>Warenwet</vt:lpstr>
      <vt:lpstr>Wet product aansprakelijkheid</vt:lpstr>
      <vt:lpstr>Colportagewet</vt:lpstr>
      <vt:lpstr>Wet koop op afstand</vt:lpstr>
      <vt:lpstr>Wat nu te doen?</vt:lpstr>
      <vt:lpstr>2.3 Een huur- of koopwoning?</vt:lpstr>
      <vt:lpstr>Woningmarkt</vt:lpstr>
      <vt:lpstr>Huren of kopen?</vt:lpstr>
      <vt:lpstr>Kopen van een woning</vt:lpstr>
      <vt:lpstr>OZB</vt:lpstr>
      <vt:lpstr>2.4 Consumeren of consuminderen?</vt:lpstr>
      <vt:lpstr>Milieuschade</vt:lpstr>
      <vt:lpstr>Maatschappelijke kosten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Seelen, BMJG (Bernard)</dc:creator>
  <cp:lastModifiedBy>Seelen, BMJG (Bernhard)</cp:lastModifiedBy>
  <cp:revision>14</cp:revision>
  <dcterms:created xsi:type="dcterms:W3CDTF">2019-09-17T14:12:59Z</dcterms:created>
  <dcterms:modified xsi:type="dcterms:W3CDTF">2021-10-18T09:46:29Z</dcterms:modified>
</cp:coreProperties>
</file>